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eg"/>
  <Override PartName="/ppt/notesSlides/notesSlide7.xml" ContentType="application/vnd.openxmlformats-officedocument.presentationml.notesSlide+xml"/>
  <Override PartName="/ppt/media/image16.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71" r:id="rId2"/>
    <p:sldId id="273" r:id="rId3"/>
    <p:sldId id="257" r:id="rId4"/>
    <p:sldId id="270" r:id="rId5"/>
    <p:sldId id="258" r:id="rId6"/>
    <p:sldId id="265" r:id="rId7"/>
    <p:sldId id="266" r:id="rId8"/>
    <p:sldId id="267" r:id="rId9"/>
    <p:sldId id="274" r:id="rId10"/>
    <p:sldId id="272" r:id="rId11"/>
    <p:sldId id="259" r:id="rId1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8"/>
    <p:restoredTop sz="69343" autoAdjust="0"/>
  </p:normalViewPr>
  <p:slideViewPr>
    <p:cSldViewPr>
      <p:cViewPr varScale="1">
        <p:scale>
          <a:sx n="54" d="100"/>
          <a:sy n="54" d="100"/>
        </p:scale>
        <p:origin x="1156"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7E9638-196B-45AE-8964-FE9AE85CF44F}" type="datetimeFigureOut">
              <a:rPr lang="en-GB" smtClean="0"/>
              <a:t>31/03/2022</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F87EBAF-FDD2-455E-9A4D-E45AB2E152DC}" type="slidenum">
              <a:rPr lang="en-GB" smtClean="0"/>
              <a:t>‹#›</a:t>
            </a:fld>
            <a:endParaRPr lang="en-GB"/>
          </a:p>
        </p:txBody>
      </p:sp>
    </p:spTree>
    <p:extLst>
      <p:ext uri="{BB962C8B-B14F-4D97-AF65-F5344CB8AC3E}">
        <p14:creationId xmlns:p14="http://schemas.microsoft.com/office/powerpoint/2010/main" val="180413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Welcome &amp; introductions</a:t>
            </a:r>
          </a:p>
          <a:p>
            <a:endParaRPr lang="en-GB" dirty="0"/>
          </a:p>
          <a:p>
            <a:pPr marL="171450" indent="-171450">
              <a:buFont typeface="Arial" panose="020B0604020202020204" pitchFamily="34" charset="0"/>
              <a:buChar char="•"/>
            </a:pPr>
            <a:r>
              <a:rPr lang="en-GB"/>
              <a:t>Alan introduce </a:t>
            </a:r>
            <a:r>
              <a:rPr lang="en-GB" dirty="0"/>
              <a:t>the project team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Highlight that Build UK will be familiar with some of the content – but want to demonstrate what the rest of the industry will see/hear until we are in a position to deliver live demos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Today is about, background, functionality, what Build UK members should expect in April and how we intend to roll it out.</a:t>
            </a:r>
          </a:p>
          <a:p>
            <a:r>
              <a:rPr lang="en-GB" dirty="0"/>
              <a:t> </a:t>
            </a:r>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1</a:t>
            </a:fld>
            <a:endParaRPr lang="en-GB"/>
          </a:p>
        </p:txBody>
      </p:sp>
    </p:spTree>
    <p:extLst>
      <p:ext uri="{BB962C8B-B14F-4D97-AF65-F5344CB8AC3E}">
        <p14:creationId xmlns:p14="http://schemas.microsoft.com/office/powerpoint/2010/main" val="286554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Run through of key deliverables from the Comms Strategy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priority actions as per bullet points. </a:t>
            </a:r>
          </a:p>
        </p:txBody>
      </p:sp>
      <p:sp>
        <p:nvSpPr>
          <p:cNvPr id="4" name="Slide Number Placeholder 3"/>
          <p:cNvSpPr>
            <a:spLocks noGrp="1"/>
          </p:cNvSpPr>
          <p:nvPr>
            <p:ph type="sldNum" sz="quarter" idx="5"/>
          </p:nvPr>
        </p:nvSpPr>
        <p:spPr/>
        <p:txBody>
          <a:bodyPr/>
          <a:lstStyle/>
          <a:p>
            <a:fld id="{6F87EBAF-FDD2-455E-9A4D-E45AB2E152DC}" type="slidenum">
              <a:rPr lang="en-GB" smtClean="0"/>
              <a:t>10</a:t>
            </a:fld>
            <a:endParaRPr lang="en-GB"/>
          </a:p>
        </p:txBody>
      </p:sp>
    </p:spTree>
    <p:extLst>
      <p:ext uri="{BB962C8B-B14F-4D97-AF65-F5344CB8AC3E}">
        <p14:creationId xmlns:p14="http://schemas.microsoft.com/office/powerpoint/2010/main" val="252525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2</a:t>
            </a:fld>
            <a:endParaRPr lang="en-GB"/>
          </a:p>
        </p:txBody>
      </p:sp>
    </p:spTree>
    <p:extLst>
      <p:ext uri="{BB962C8B-B14F-4D97-AF65-F5344CB8AC3E}">
        <p14:creationId xmlns:p14="http://schemas.microsoft.com/office/powerpoint/2010/main" val="126255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Importance of card checks – expand on bullet points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Existing card checking procedures – expand on the various techs available through to those with no tech</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complexities and incompatibility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issues/risks as per bullet points</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3</a:t>
            </a:fld>
            <a:endParaRPr lang="en-GB"/>
          </a:p>
        </p:txBody>
      </p:sp>
    </p:spTree>
    <p:extLst>
      <p:ext uri="{BB962C8B-B14F-4D97-AF65-F5344CB8AC3E}">
        <p14:creationId xmlns:p14="http://schemas.microsoft.com/office/powerpoint/2010/main" val="9113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visual demonstrating the complexity of the current card checking landscape and the size of the challenge for the Alliance.  </a:t>
            </a:r>
          </a:p>
        </p:txBody>
      </p:sp>
      <p:sp>
        <p:nvSpPr>
          <p:cNvPr id="4" name="Slide Number Placeholder 3"/>
          <p:cNvSpPr>
            <a:spLocks noGrp="1"/>
          </p:cNvSpPr>
          <p:nvPr>
            <p:ph type="sldNum" sz="quarter" idx="5"/>
          </p:nvPr>
        </p:nvSpPr>
        <p:spPr/>
        <p:txBody>
          <a:bodyPr/>
          <a:lstStyle/>
          <a:p>
            <a:fld id="{6F87EBAF-FDD2-455E-9A4D-E45AB2E152DC}" type="slidenum">
              <a:rPr lang="en-GB" smtClean="0"/>
              <a:t>4</a:t>
            </a:fld>
            <a:endParaRPr lang="en-GB"/>
          </a:p>
        </p:txBody>
      </p:sp>
    </p:spTree>
    <p:extLst>
      <p:ext uri="{BB962C8B-B14F-4D97-AF65-F5344CB8AC3E}">
        <p14:creationId xmlns:p14="http://schemas.microsoft.com/office/powerpoint/2010/main" val="59747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Issue acknowledged by the CLC and requirement updated in October 2020</a:t>
            </a:r>
          </a:p>
        </p:txBody>
      </p:sp>
      <p:sp>
        <p:nvSpPr>
          <p:cNvPr id="4" name="Slide Number Placeholder 3"/>
          <p:cNvSpPr>
            <a:spLocks noGrp="1"/>
          </p:cNvSpPr>
          <p:nvPr>
            <p:ph type="sldNum" sz="quarter" idx="5"/>
          </p:nvPr>
        </p:nvSpPr>
        <p:spPr/>
        <p:txBody>
          <a:bodyPr/>
          <a:lstStyle/>
          <a:p>
            <a:fld id="{6F87EBAF-FDD2-455E-9A4D-E45AB2E152DC}" type="slidenum">
              <a:rPr lang="en-GB" smtClean="0"/>
              <a:t>5</a:t>
            </a:fld>
            <a:endParaRPr lang="en-GB"/>
          </a:p>
        </p:txBody>
      </p:sp>
    </p:spTree>
    <p:extLst>
      <p:ext uri="{BB962C8B-B14F-4D97-AF65-F5344CB8AC3E}">
        <p14:creationId xmlns:p14="http://schemas.microsoft.com/office/powerpoint/2010/main" val="110211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Background to the Working Group – 6 Alliance members – selected based on differing technologies – StableLogic programme management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key steps taken to reach the preferred solution (as per bullets)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Important to highlight all 38 card schemes engaged throughout this process with the Working Group doing the heavy lifting on behalf of all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Brief explanation of the supplier selection process leading to ICREON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key principles – agreed by all 38 Alliance members </a:t>
            </a:r>
          </a:p>
        </p:txBody>
      </p:sp>
      <p:sp>
        <p:nvSpPr>
          <p:cNvPr id="4" name="Slide Number Placeholder 3"/>
          <p:cNvSpPr>
            <a:spLocks noGrp="1"/>
          </p:cNvSpPr>
          <p:nvPr>
            <p:ph type="sldNum" sz="quarter" idx="5"/>
          </p:nvPr>
        </p:nvSpPr>
        <p:spPr/>
        <p:txBody>
          <a:bodyPr/>
          <a:lstStyle/>
          <a:p>
            <a:fld id="{6F87EBAF-FDD2-455E-9A4D-E45AB2E152DC}" type="slidenum">
              <a:rPr lang="en-GB" smtClean="0"/>
              <a:t>6</a:t>
            </a:fld>
            <a:endParaRPr lang="en-GB"/>
          </a:p>
        </p:txBody>
      </p:sp>
    </p:spTree>
    <p:extLst>
      <p:ext uri="{BB962C8B-B14F-4D97-AF65-F5344CB8AC3E}">
        <p14:creationId xmlns:p14="http://schemas.microsoft.com/office/powerpoint/2010/main" val="75849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Explanation of the database and how it works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Description on how it works using contactless / QR code &amp; Manual</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support available/signposts within the app for when something goes wrong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Existing systems – reinforce the standalone message – acknowledge existing systems (turnstiles/card readers) are out of scope, no immediate impact on existing operations – period of transition (multiple systems).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Explain that current systems will still continue to work as they currently do and we will be working to transition everyone across to the new App and process over time once further developments are implemented</a:t>
            </a:r>
          </a:p>
          <a:p>
            <a:pPr marL="171450" indent="-171450">
              <a:buFont typeface="Arial" panose="020B0604020202020204" pitchFamily="34" charset="0"/>
              <a:buChar char="•"/>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7</a:t>
            </a:fld>
            <a:endParaRPr lang="en-GB"/>
          </a:p>
        </p:txBody>
      </p:sp>
    </p:spTree>
    <p:extLst>
      <p:ext uri="{BB962C8B-B14F-4D97-AF65-F5344CB8AC3E}">
        <p14:creationId xmlns:p14="http://schemas.microsoft.com/office/powerpoint/2010/main" val="162834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Expand on key milestones: Development / testing / early adopters /onboarding / ongoing comms / Go Live – “rollout” not “big bang”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8</a:t>
            </a:fld>
            <a:endParaRPr lang="en-GB"/>
          </a:p>
        </p:txBody>
      </p:sp>
    </p:spTree>
    <p:extLst>
      <p:ext uri="{BB962C8B-B14F-4D97-AF65-F5344CB8AC3E}">
        <p14:creationId xmlns:p14="http://schemas.microsoft.com/office/powerpoint/2010/main" val="415122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9</a:t>
            </a:fld>
            <a:endParaRPr lang="en-GB"/>
          </a:p>
        </p:txBody>
      </p:sp>
    </p:spTree>
    <p:extLst>
      <p:ext uri="{BB962C8B-B14F-4D97-AF65-F5344CB8AC3E}">
        <p14:creationId xmlns:p14="http://schemas.microsoft.com/office/powerpoint/2010/main" val="1131450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2087879"/>
          </a:xfrm>
          <a:prstGeom prst="rect">
            <a:avLst/>
          </a:prstGeom>
        </p:spPr>
      </p:pic>
      <p:sp>
        <p:nvSpPr>
          <p:cNvPr id="2" name="Holder 2"/>
          <p:cNvSpPr>
            <a:spLocks noGrp="1"/>
          </p:cNvSpPr>
          <p:nvPr>
            <p:ph type="ctrTitle"/>
          </p:nvPr>
        </p:nvSpPr>
        <p:spPr>
          <a:xfrm>
            <a:off x="1317859" y="503229"/>
            <a:ext cx="9556281" cy="66675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bg1"/>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bg1"/>
                </a:solidFill>
                <a:latin typeface="Tw Cen MT"/>
                <a:cs typeface="Tw Cen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949452"/>
            <a:ext cx="12191998" cy="5908547"/>
          </a:xfrm>
          <a:prstGeom prst="rect">
            <a:avLst/>
          </a:prstGeom>
        </p:spPr>
      </p:pic>
      <p:pic>
        <p:nvPicPr>
          <p:cNvPr id="17" name="bg object 17"/>
          <p:cNvPicPr/>
          <p:nvPr/>
        </p:nvPicPr>
        <p:blipFill>
          <a:blip r:embed="rId3" cstate="print"/>
          <a:stretch>
            <a:fillRect/>
          </a:stretch>
        </p:blipFill>
        <p:spPr>
          <a:xfrm>
            <a:off x="0" y="0"/>
            <a:ext cx="12192000" cy="3906011"/>
          </a:xfrm>
          <a:prstGeom prst="rect">
            <a:avLst/>
          </a:prstGeom>
        </p:spPr>
      </p:pic>
      <p:sp>
        <p:nvSpPr>
          <p:cNvPr id="2" name="Holder 2"/>
          <p:cNvSpPr>
            <a:spLocks noGrp="1"/>
          </p:cNvSpPr>
          <p:nvPr>
            <p:ph type="title"/>
          </p:nvPr>
        </p:nvSpPr>
        <p:spPr/>
        <p:txBody>
          <a:bodyPr lIns="0" tIns="0" rIns="0" bIns="0"/>
          <a:lstStyle>
            <a:lvl1pPr>
              <a:defRPr sz="4300" b="0" i="0">
                <a:solidFill>
                  <a:schemeClr val="bg1"/>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04418" y="2313782"/>
            <a:ext cx="4983162" cy="1270000"/>
          </a:xfrm>
          <a:prstGeom prst="rect">
            <a:avLst/>
          </a:prstGeom>
        </p:spPr>
        <p:txBody>
          <a:bodyPr wrap="square" lIns="0" tIns="0" rIns="0" bIns="0">
            <a:spAutoFit/>
          </a:bodyPr>
          <a:lstStyle>
            <a:lvl1pPr>
              <a:defRPr sz="4300" b="0" i="0">
                <a:solidFill>
                  <a:schemeClr val="bg1"/>
                </a:solidFill>
                <a:latin typeface="Tw Cen MT"/>
                <a:cs typeface="Tw Cen MT"/>
              </a:defRPr>
            </a:lvl1pPr>
          </a:lstStyle>
          <a:p>
            <a:endParaRPr/>
          </a:p>
        </p:txBody>
      </p:sp>
      <p:sp>
        <p:nvSpPr>
          <p:cNvPr id="3" name="Holder 3"/>
          <p:cNvSpPr>
            <a:spLocks noGrp="1"/>
          </p:cNvSpPr>
          <p:nvPr>
            <p:ph type="body" idx="1"/>
          </p:nvPr>
        </p:nvSpPr>
        <p:spPr>
          <a:xfrm>
            <a:off x="1220152" y="2239483"/>
            <a:ext cx="9751695" cy="32181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PowerPoint_Presentation.pptx"/><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tablet&#10;&#10;Description automatically generated with medium confidence">
            <a:extLst>
              <a:ext uri="{FF2B5EF4-FFF2-40B4-BE49-F238E27FC236}">
                <a16:creationId xmlns:a16="http://schemas.microsoft.com/office/drawing/2014/main" id="{0DCD4405-5114-DB4E-A84A-4895D683F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1"/>
            <a:ext cx="12201044" cy="6852919"/>
          </a:xfrm>
          <a:prstGeom prst="rect">
            <a:avLst/>
          </a:prstGeom>
        </p:spPr>
      </p:pic>
      <p:sp>
        <p:nvSpPr>
          <p:cNvPr id="4" name="Rectangle 1">
            <a:extLst>
              <a:ext uri="{FF2B5EF4-FFF2-40B4-BE49-F238E27FC236}">
                <a16:creationId xmlns:a16="http://schemas.microsoft.com/office/drawing/2014/main" id="{7FD40257-60B7-8847-8472-83D4CAD69BDF}"/>
              </a:ext>
            </a:extLst>
          </p:cNvPr>
          <p:cNvSpPr/>
          <p:nvPr/>
        </p:nvSpPr>
        <p:spPr>
          <a:xfrm>
            <a:off x="0" y="-690"/>
            <a:ext cx="12191999" cy="3906078"/>
          </a:xfrm>
          <a:custGeom>
            <a:avLst/>
            <a:gdLst>
              <a:gd name="connsiteX0" fmla="*/ 0 w 12191999"/>
              <a:gd name="connsiteY0" fmla="*/ 0 h 4114800"/>
              <a:gd name="connsiteX1" fmla="*/ 12191999 w 12191999"/>
              <a:gd name="connsiteY1" fmla="*/ 0 h 4114800"/>
              <a:gd name="connsiteX2" fmla="*/ 12191999 w 12191999"/>
              <a:gd name="connsiteY2" fmla="*/ 4114800 h 4114800"/>
              <a:gd name="connsiteX3" fmla="*/ 0 w 12191999"/>
              <a:gd name="connsiteY3" fmla="*/ 4114800 h 4114800"/>
              <a:gd name="connsiteX4" fmla="*/ 0 w 12191999"/>
              <a:gd name="connsiteY4" fmla="*/ 0 h 4114800"/>
              <a:gd name="connsiteX0" fmla="*/ 0 w 12191999"/>
              <a:gd name="connsiteY0" fmla="*/ 0 h 4114800"/>
              <a:gd name="connsiteX1" fmla="*/ 12191999 w 12191999"/>
              <a:gd name="connsiteY1" fmla="*/ 0 h 4114800"/>
              <a:gd name="connsiteX2" fmla="*/ 12032973 w 12191999"/>
              <a:gd name="connsiteY2" fmla="*/ 2633869 h 4114800"/>
              <a:gd name="connsiteX3" fmla="*/ 0 w 12191999"/>
              <a:gd name="connsiteY3" fmla="*/ 4114800 h 4114800"/>
              <a:gd name="connsiteX4" fmla="*/ 0 w 12191999"/>
              <a:gd name="connsiteY4" fmla="*/ 0 h 4114800"/>
              <a:gd name="connsiteX0" fmla="*/ 0 w 12201938"/>
              <a:gd name="connsiteY0" fmla="*/ 0 h 4114800"/>
              <a:gd name="connsiteX1" fmla="*/ 12191999 w 12201938"/>
              <a:gd name="connsiteY1" fmla="*/ 0 h 4114800"/>
              <a:gd name="connsiteX2" fmla="*/ 12201938 w 12201938"/>
              <a:gd name="connsiteY2" fmla="*/ 3230217 h 4114800"/>
              <a:gd name="connsiteX3" fmla="*/ 0 w 12201938"/>
              <a:gd name="connsiteY3" fmla="*/ 4114800 h 4114800"/>
              <a:gd name="connsiteX4" fmla="*/ 0 w 12201938"/>
              <a:gd name="connsiteY4" fmla="*/ 0 h 4114800"/>
              <a:gd name="connsiteX0" fmla="*/ 0 w 12201938"/>
              <a:gd name="connsiteY0" fmla="*/ 0 h 3230217"/>
              <a:gd name="connsiteX1" fmla="*/ 12191999 w 12201938"/>
              <a:gd name="connsiteY1" fmla="*/ 0 h 3230217"/>
              <a:gd name="connsiteX2" fmla="*/ 12201938 w 12201938"/>
              <a:gd name="connsiteY2" fmla="*/ 3230217 h 3230217"/>
              <a:gd name="connsiteX3" fmla="*/ 19879 w 12201938"/>
              <a:gd name="connsiteY3" fmla="*/ 2047461 h 3230217"/>
              <a:gd name="connsiteX4" fmla="*/ 0 w 12201938"/>
              <a:gd name="connsiteY4" fmla="*/ 0 h 3230217"/>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2365513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2365513 h 3906078"/>
              <a:gd name="connsiteX3" fmla="*/ 0 w 12201938"/>
              <a:gd name="connsiteY3" fmla="*/ 3906078 h 3906078"/>
              <a:gd name="connsiteX4" fmla="*/ 0 w 12201938"/>
              <a:gd name="connsiteY4" fmla="*/ 0 h 3906078"/>
              <a:gd name="connsiteX0" fmla="*/ 0 w 12191999"/>
              <a:gd name="connsiteY0" fmla="*/ 0 h 3906078"/>
              <a:gd name="connsiteX1" fmla="*/ 12191999 w 12191999"/>
              <a:gd name="connsiteY1" fmla="*/ 0 h 3906078"/>
              <a:gd name="connsiteX2" fmla="*/ 12182060 w 12191999"/>
              <a:gd name="connsiteY2" fmla="*/ 1828800 h 3906078"/>
              <a:gd name="connsiteX3" fmla="*/ 0 w 12191999"/>
              <a:gd name="connsiteY3" fmla="*/ 3906078 h 3906078"/>
              <a:gd name="connsiteX4" fmla="*/ 0 w 12191999"/>
              <a:gd name="connsiteY4" fmla="*/ 0 h 3906078"/>
              <a:gd name="connsiteX0" fmla="*/ 0 w 12191999"/>
              <a:gd name="connsiteY0" fmla="*/ 0 h 3906078"/>
              <a:gd name="connsiteX1" fmla="*/ 12191999 w 12191999"/>
              <a:gd name="connsiteY1" fmla="*/ 0 h 3906078"/>
              <a:gd name="connsiteX2" fmla="*/ 12182060 w 12191999"/>
              <a:gd name="connsiteY2" fmla="*/ 1828800 h 3906078"/>
              <a:gd name="connsiteX3" fmla="*/ 0 w 12191999"/>
              <a:gd name="connsiteY3" fmla="*/ 3906078 h 3906078"/>
              <a:gd name="connsiteX4" fmla="*/ 0 w 12191999"/>
              <a:gd name="connsiteY4" fmla="*/ 0 h 39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3906078">
                <a:moveTo>
                  <a:pt x="0" y="0"/>
                </a:moveTo>
                <a:lnTo>
                  <a:pt x="12191999" y="0"/>
                </a:lnTo>
                <a:lnTo>
                  <a:pt x="12182060" y="1828800"/>
                </a:lnTo>
                <a:cubicBezTo>
                  <a:pt x="9068904" y="950844"/>
                  <a:pt x="6701183" y="400878"/>
                  <a:pt x="0" y="3906078"/>
                </a:cubicBezTo>
                <a:lnTo>
                  <a:pt x="0" y="0"/>
                </a:lnTo>
                <a:close/>
              </a:path>
            </a:pathLst>
          </a:custGeom>
          <a:gradFill>
            <a:gsLst>
              <a:gs pos="0">
                <a:srgbClr val="00B4EC"/>
              </a:gs>
              <a:gs pos="24000">
                <a:srgbClr val="00B4EC"/>
              </a:gs>
              <a:gs pos="99000">
                <a:srgbClr val="0072BB"/>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2">
            <a:extLst>
              <a:ext uri="{FF2B5EF4-FFF2-40B4-BE49-F238E27FC236}">
                <a16:creationId xmlns:a16="http://schemas.microsoft.com/office/drawing/2014/main" id="{C9F61BDB-FF4D-7C48-9A14-46D52488BB69}"/>
              </a:ext>
            </a:extLst>
          </p:cNvPr>
          <p:cNvSpPr txBox="1">
            <a:spLocks noGrp="1"/>
          </p:cNvSpPr>
          <p:nvPr>
            <p:ph type="title"/>
          </p:nvPr>
        </p:nvSpPr>
        <p:spPr>
          <a:xfrm>
            <a:off x="2209800" y="609600"/>
            <a:ext cx="4583062" cy="1058623"/>
          </a:xfrm>
          <a:prstGeom prst="rect">
            <a:avLst/>
          </a:prstGeom>
        </p:spPr>
        <p:txBody>
          <a:bodyPr vert="horz" wrap="square" lIns="0" tIns="12065" rIns="0" bIns="0" rtlCol="0">
            <a:spAutoFit/>
          </a:bodyPr>
          <a:lstStyle/>
          <a:p>
            <a:pPr marL="12700" marR="5080" algn="l">
              <a:lnSpc>
                <a:spcPct val="100000"/>
              </a:lnSpc>
              <a:spcBef>
                <a:spcPts val="95"/>
              </a:spcBef>
            </a:pPr>
            <a:r>
              <a:rPr lang="en-GB" sz="3400" spc="10" dirty="0">
                <a:latin typeface="+mn-lt"/>
                <a:cs typeface="Lucida Sans Unicode"/>
              </a:rPr>
              <a:t>Webinar 4:</a:t>
            </a:r>
            <a:br>
              <a:rPr lang="en-GB" sz="3400" spc="-190" dirty="0">
                <a:latin typeface="+mn-lt"/>
                <a:cs typeface="Lucida Sans Unicode"/>
              </a:rPr>
            </a:br>
            <a:r>
              <a:rPr lang="en-GB" sz="3400" spc="-190" dirty="0">
                <a:latin typeface="+mn-lt"/>
                <a:cs typeface="Lucida Sans Unicode"/>
              </a:rPr>
              <a:t>31</a:t>
            </a:r>
            <a:r>
              <a:rPr lang="en-GB" sz="3400" spc="-190" baseline="30000" dirty="0">
                <a:latin typeface="+mn-lt"/>
                <a:cs typeface="Lucida Sans Unicode"/>
              </a:rPr>
              <a:t>st</a:t>
            </a:r>
            <a:r>
              <a:rPr lang="en-GB" sz="3400" spc="-190" dirty="0">
                <a:latin typeface="+mn-lt"/>
                <a:cs typeface="Lucida Sans Unicode"/>
              </a:rPr>
              <a:t> March 2022</a:t>
            </a:r>
            <a:endParaRPr sz="3400" dirty="0">
              <a:latin typeface="+mn-lt"/>
              <a:cs typeface="Lucida Sans Unicode"/>
            </a:endParaRPr>
          </a:p>
        </p:txBody>
      </p:sp>
      <p:pic>
        <p:nvPicPr>
          <p:cNvPr id="6" name="Picture 5" descr="Icon&#10;&#10;Description automatically generated">
            <a:extLst>
              <a:ext uri="{FF2B5EF4-FFF2-40B4-BE49-F238E27FC236}">
                <a16:creationId xmlns:a16="http://schemas.microsoft.com/office/drawing/2014/main" id="{9A5B6754-2CD3-AC4F-B76F-30A280A73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3" y="152400"/>
            <a:ext cx="1987185" cy="1981200"/>
          </a:xfrm>
          <a:prstGeom prst="rect">
            <a:avLst/>
          </a:prstGeom>
        </p:spPr>
      </p:pic>
    </p:spTree>
    <p:extLst>
      <p:ext uri="{BB962C8B-B14F-4D97-AF65-F5344CB8AC3E}">
        <p14:creationId xmlns:p14="http://schemas.microsoft.com/office/powerpoint/2010/main" val="68490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2087879"/>
          </a:xfrm>
          <a:prstGeom prst="rect">
            <a:avLst/>
          </a:prstGeom>
        </p:spPr>
      </p:pic>
      <p:sp>
        <p:nvSpPr>
          <p:cNvPr id="4" name="object 4"/>
          <p:cNvSpPr txBox="1"/>
          <p:nvPr/>
        </p:nvSpPr>
        <p:spPr>
          <a:xfrm>
            <a:off x="287337" y="1066800"/>
            <a:ext cx="7408545" cy="44307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GB" sz="2800" b="0" i="0" u="none" strike="noStrike" kern="1200" cap="none" spc="-265" normalizeH="0" baseline="0" noProof="0" dirty="0">
                <a:ln>
                  <a:noFill/>
                </a:ln>
                <a:solidFill>
                  <a:srgbClr val="0071BA"/>
                </a:solidFill>
                <a:effectLst/>
                <a:uLnTx/>
                <a:uFillTx/>
                <a:latin typeface="Lucida Sans Unicode"/>
                <a:ea typeface="+mn-ea"/>
                <a:cs typeface="Lucida Sans Unicode"/>
              </a:rPr>
              <a:t>Communications</a:t>
            </a:r>
            <a:endParaRPr kumimoji="0" sz="2250" b="0" i="0" u="none" strike="noStrike" kern="1200" cap="none" spc="0" normalizeH="0" baseline="0" noProof="0" dirty="0">
              <a:ln>
                <a:noFill/>
              </a:ln>
              <a:solidFill>
                <a:prstClr val="black"/>
              </a:solidFill>
              <a:effectLst/>
              <a:uLnTx/>
              <a:uFillTx/>
              <a:latin typeface="Lucida Sans Unicode"/>
              <a:ea typeface="+mn-ea"/>
              <a:cs typeface="Lucida Sans Unicode"/>
            </a:endParaRPr>
          </a:p>
        </p:txBody>
      </p:sp>
      <p:sp>
        <p:nvSpPr>
          <p:cNvPr id="11" name="object 5">
            <a:extLst>
              <a:ext uri="{FF2B5EF4-FFF2-40B4-BE49-F238E27FC236}">
                <a16:creationId xmlns:a16="http://schemas.microsoft.com/office/drawing/2014/main" id="{A352B343-7991-4006-9588-4F904CA0B9B5}"/>
              </a:ext>
            </a:extLst>
          </p:cNvPr>
          <p:cNvSpPr txBox="1"/>
          <p:nvPr/>
        </p:nvSpPr>
        <p:spPr>
          <a:xfrm>
            <a:off x="287337" y="1600200"/>
            <a:ext cx="7180263" cy="4950714"/>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GB" sz="2000" b="1" i="0" u="none" strike="noStrike" kern="1200" cap="none" spc="-10" normalizeH="0" baseline="0" noProof="0" dirty="0">
                <a:ln>
                  <a:noFill/>
                </a:ln>
                <a:solidFill>
                  <a:prstClr val="black"/>
                </a:solidFill>
                <a:effectLst/>
                <a:uLnTx/>
                <a:uFillTx/>
                <a:latin typeface="Tahoma"/>
                <a:ea typeface="+mn-ea"/>
                <a:cs typeface="Tahoma"/>
              </a:rPr>
              <a:t>Strategy:</a:t>
            </a:r>
            <a:endParaRPr kumimoji="0" lang="en-GB" sz="2000" b="1" i="0" u="none" strike="noStrike" kern="1200" cap="none" spc="-15" normalizeH="0" baseline="0" noProof="0" dirty="0">
              <a:ln>
                <a:noFill/>
              </a:ln>
              <a:solidFill>
                <a:prstClr val="black"/>
              </a:solidFill>
              <a:effectLst/>
              <a:uLnTx/>
              <a:uFillTx/>
              <a:latin typeface="Tahoma"/>
              <a:ea typeface="+mn-ea"/>
              <a:cs typeface="Tahoma"/>
            </a:endParaRPr>
          </a:p>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Raise awareness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Direct engagement</a:t>
            </a:r>
            <a:endPar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Timeline:</a:t>
            </a:r>
          </a:p>
          <a:p>
            <a:pPr marL="12700" marR="0" lvl="0" algn="l" defTabSz="914400" rtl="0" eaLnBrk="1" fontAlgn="auto" latinLnBrk="0" hangingPunct="1">
              <a:lnSpc>
                <a:spcPct val="100000"/>
              </a:lnSpc>
              <a:spcBef>
                <a:spcPts val="0"/>
              </a:spcBef>
              <a:spcAft>
                <a:spcPts val="0"/>
              </a:spcAft>
              <a:buClr>
                <a:srgbClr val="0071BA"/>
              </a:buClr>
              <a:buSzTx/>
              <a:tabLst>
                <a:tab pos="354965" algn="l"/>
                <a:tab pos="355600" algn="l"/>
              </a:tabLst>
              <a:defRPr/>
            </a:pPr>
            <a:endParaRPr lang="en-GB" sz="2000" dirty="0">
              <a:solidFill>
                <a:srgbClr val="000000"/>
              </a:solidFill>
              <a:ea typeface="Tahoma" panose="020B0604030504040204" pitchFamily="34" charset="0"/>
              <a:cs typeface="Tahoma" panose="020B0604030504040204" pitchFamily="34" charset="0"/>
            </a:endParaRPr>
          </a:p>
          <a:p>
            <a:pPr marL="812800" lvl="1" indent="-342900">
              <a:buClr>
                <a:srgbClr val="0071BA"/>
              </a:buClr>
              <a:buFont typeface="Wingdings" panose="05000000000000000000" pitchFamily="2" charset="2"/>
              <a:buChar char="Ø"/>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Up to April 2022</a:t>
            </a:r>
          </a:p>
          <a:p>
            <a:pPr marL="812800" lvl="1" indent="-342900">
              <a:buClr>
                <a:srgbClr val="0071BA"/>
              </a:buClr>
              <a:buFont typeface="Wingdings" panose="05000000000000000000" pitchFamily="2" charset="2"/>
              <a:buChar char="Ø"/>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Beyond April 2022</a:t>
            </a:r>
            <a:endPar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a:p>
            <a:pPr marL="12700" marR="0" lvl="0" indent="0" algn="l" defTabSz="914400" rtl="0" eaLnBrk="1" fontAlgn="auto" latinLnBrk="0" hangingPunct="1">
              <a:lnSpc>
                <a:spcPct val="100000"/>
              </a:lnSpc>
              <a:spcBef>
                <a:spcPts val="2395"/>
              </a:spcBef>
              <a:spcAft>
                <a:spcPts val="0"/>
              </a:spcAft>
              <a:buClrTx/>
              <a:buSzTx/>
              <a:buFontTx/>
              <a:buNone/>
              <a:tabLst/>
              <a:defRPr/>
            </a:pPr>
            <a:r>
              <a:rPr kumimoji="0" lang="en-GB" sz="2000" b="1" i="0" u="none" strike="noStrike" kern="1200" cap="none" spc="-25" normalizeH="0" baseline="0" noProof="0" dirty="0">
                <a:ln>
                  <a:noFill/>
                </a:ln>
                <a:solidFill>
                  <a:prstClr val="black"/>
                </a:solidFill>
                <a:effectLst/>
                <a:uLnTx/>
                <a:uFillTx/>
                <a:latin typeface="Tahoma"/>
                <a:ea typeface="+mn-ea"/>
                <a:cs typeface="Tahoma"/>
              </a:rPr>
              <a:t>Priorities: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endParaRPr lang="en-GB" sz="2000" b="1" spc="-25" dirty="0">
              <a:solidFill>
                <a:prstClr val="black"/>
              </a:solidFill>
              <a:latin typeface="Tahoma"/>
              <a:cs typeface="Tahoma"/>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Preparing the industry</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Supporting materials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Initially stand-alone - period of transition</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Continued promotion - encourage uptake</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endParaRPr kumimoji="0" lang="en-GB" sz="2000" b="0" i="0" u="none" strike="noStrike" kern="1200" cap="none" spc="0" normalizeH="0" baseline="0" noProof="0" dirty="0">
              <a:ln>
                <a:noFill/>
              </a:ln>
              <a:solidFill>
                <a:prstClr val="black"/>
              </a:solidFill>
              <a:effectLst/>
              <a:uLnTx/>
              <a:uFillTx/>
              <a:latin typeface="Tahoma"/>
              <a:ea typeface="+mn-ea"/>
              <a:cs typeface="Tahoma"/>
            </a:endParaRPr>
          </a:p>
        </p:txBody>
      </p:sp>
      <p:pic>
        <p:nvPicPr>
          <p:cNvPr id="3" name="Picture 2">
            <a:extLst>
              <a:ext uri="{FF2B5EF4-FFF2-40B4-BE49-F238E27FC236}">
                <a16:creationId xmlns:a16="http://schemas.microsoft.com/office/drawing/2014/main" id="{6265E78F-703E-4105-83B6-A256EFC22156}"/>
              </a:ext>
            </a:extLst>
          </p:cNvPr>
          <p:cNvPicPr>
            <a:picLocks noChangeAspect="1"/>
          </p:cNvPicPr>
          <p:nvPr/>
        </p:nvPicPr>
        <p:blipFill>
          <a:blip r:embed="rId4"/>
          <a:stretch>
            <a:fillRect/>
          </a:stretch>
        </p:blipFill>
        <p:spPr>
          <a:xfrm>
            <a:off x="8458200" y="533400"/>
            <a:ext cx="4700423" cy="493819"/>
          </a:xfrm>
          <a:prstGeom prst="rect">
            <a:avLst/>
          </a:prstGeom>
        </p:spPr>
      </p:pic>
      <p:pic>
        <p:nvPicPr>
          <p:cNvPr id="7" name="Picture 6" descr="A person holding a tablet&#10;&#10;Description automatically generated with medium confidence">
            <a:extLst>
              <a:ext uri="{FF2B5EF4-FFF2-40B4-BE49-F238E27FC236}">
                <a16:creationId xmlns:a16="http://schemas.microsoft.com/office/drawing/2014/main" id="{D2317386-BA34-4F52-A2F0-045D5EBD7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406014"/>
            <a:ext cx="6028846" cy="3386202"/>
          </a:xfrm>
          <a:prstGeom prst="rect">
            <a:avLst/>
          </a:prstGeom>
        </p:spPr>
      </p:pic>
    </p:spTree>
    <p:extLst>
      <p:ext uri="{BB962C8B-B14F-4D97-AF65-F5344CB8AC3E}">
        <p14:creationId xmlns:p14="http://schemas.microsoft.com/office/powerpoint/2010/main" val="403826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43400" y="5400040"/>
            <a:ext cx="3452495" cy="848360"/>
          </a:xfrm>
          <a:prstGeom prst="rect">
            <a:avLst/>
          </a:prstGeom>
        </p:spPr>
        <p:txBody>
          <a:bodyPr vert="horz" wrap="square" lIns="0" tIns="12700" rIns="0" bIns="0" rtlCol="0">
            <a:spAutoFit/>
          </a:bodyPr>
          <a:lstStyle/>
          <a:p>
            <a:pPr marL="12700">
              <a:lnSpc>
                <a:spcPct val="100000"/>
              </a:lnSpc>
              <a:spcBef>
                <a:spcPts val="100"/>
              </a:spcBef>
            </a:pPr>
            <a:r>
              <a:rPr sz="5400" spc="-165" dirty="0">
                <a:solidFill>
                  <a:srgbClr val="0071BA"/>
                </a:solidFill>
                <a:latin typeface="Lucida Sans Unicode"/>
                <a:cs typeface="Lucida Sans Unicode"/>
              </a:rPr>
              <a:t>Questions?</a:t>
            </a:r>
            <a:endParaRPr sz="5400" dirty="0">
              <a:latin typeface="Lucida Sans Unicode"/>
              <a:cs typeface="Lucida Sans Unicode"/>
            </a:endParaRPr>
          </a:p>
        </p:txBody>
      </p:sp>
      <p:pic>
        <p:nvPicPr>
          <p:cNvPr id="4" name="Picture 3" descr="Icon&#10;&#10;Description automatically generated">
            <a:extLst>
              <a:ext uri="{FF2B5EF4-FFF2-40B4-BE49-F238E27FC236}">
                <a16:creationId xmlns:a16="http://schemas.microsoft.com/office/drawing/2014/main" id="{049869F2-6C19-42A6-82D9-95F845CAB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118616"/>
            <a:ext cx="4221480" cy="42153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4" name="object 4"/>
          <p:cNvSpPr txBox="1">
            <a:spLocks noGrp="1"/>
          </p:cNvSpPr>
          <p:nvPr>
            <p:ph type="title"/>
          </p:nvPr>
        </p:nvSpPr>
        <p:spPr>
          <a:xfrm>
            <a:off x="269049" y="1143000"/>
            <a:ext cx="3769551" cy="443070"/>
          </a:xfrm>
          <a:prstGeom prst="rect">
            <a:avLst/>
          </a:prstGeom>
        </p:spPr>
        <p:txBody>
          <a:bodyPr vert="horz" wrap="square" lIns="0" tIns="12065" rIns="0" bIns="0" rtlCol="0">
            <a:spAutoFit/>
          </a:bodyPr>
          <a:lstStyle/>
          <a:p>
            <a:pPr marL="12700">
              <a:lnSpc>
                <a:spcPct val="100000"/>
              </a:lnSpc>
              <a:spcBef>
                <a:spcPts val="95"/>
              </a:spcBef>
            </a:pPr>
            <a:r>
              <a:rPr lang="en-GB" sz="2800" spc="-120" dirty="0">
                <a:solidFill>
                  <a:srgbClr val="0071BA"/>
                </a:solidFill>
                <a:latin typeface="+mn-lt"/>
                <a:cs typeface="Lucida Sans Unicode"/>
              </a:rPr>
              <a:t>Overview</a:t>
            </a:r>
            <a:endParaRPr sz="2800" dirty="0">
              <a:latin typeface="+mn-lt"/>
              <a:cs typeface="Lucida Sans Unicode"/>
            </a:endParaRPr>
          </a:p>
        </p:txBody>
      </p:sp>
      <p:sp>
        <p:nvSpPr>
          <p:cNvPr id="5" name="object 5"/>
          <p:cNvSpPr txBox="1"/>
          <p:nvPr/>
        </p:nvSpPr>
        <p:spPr>
          <a:xfrm>
            <a:off x="287337" y="1585544"/>
            <a:ext cx="10914063" cy="5030223"/>
          </a:xfrm>
          <a:prstGeom prst="rect">
            <a:avLst/>
          </a:prstGeom>
        </p:spPr>
        <p:txBody>
          <a:bodyPr vert="horz" wrap="square" lIns="0" tIns="13335" rIns="0" bIns="0" rtlCol="0">
            <a:spAutoFit/>
          </a:bodyPr>
          <a:lstStyle/>
          <a:p>
            <a:pPr marL="355600" indent="-342900">
              <a:lnSpc>
                <a:spcPct val="100000"/>
              </a:lnSpc>
              <a:spcBef>
                <a:spcPts val="2400"/>
              </a:spcBef>
              <a:buClr>
                <a:srgbClr val="0071BA"/>
              </a:buClr>
              <a:buFont typeface="Arial"/>
              <a:buChar char="•"/>
              <a:tabLst>
                <a:tab pos="354965" algn="l"/>
                <a:tab pos="355600" algn="l"/>
              </a:tabLst>
            </a:pPr>
            <a:endParaRPr lang="en-GB" sz="600" spc="55" dirty="0">
              <a:cs typeface="Tahoma"/>
            </a:endParaRP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The app is called CSCS Smart Check, and it is free</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 card checking app for those responsible for checking cards on site</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Not an app for individuals to store details of their cards, e.g. My CSCS, MyECS or Smart PAL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Cards that are not smart will have the option of using a manual entry check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Does not store info about the card or card holder – simply checks that the card is valid and displays info printed on the card</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Available from 1</a:t>
            </a:r>
            <a:r>
              <a:rPr lang="en-GB" sz="2000" spc="55" baseline="30000" dirty="0">
                <a:cs typeface="Tahoma"/>
              </a:rPr>
              <a:t>st</a:t>
            </a:r>
            <a:r>
              <a:rPr lang="en-GB" sz="2000" spc="55" dirty="0">
                <a:cs typeface="Tahoma"/>
              </a:rPr>
              <a:t> April: download from the Apple Store or Google Play Store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Onboarded in May: CSWIP, IPAF, ADSA, CISRS, LEEA, CPCS, ACE, MPQC, PASMA, SAFed, SEIRS, Trainthepainter, ICATS. </a:t>
            </a:r>
            <a:endParaRPr sz="2000" dirty="0">
              <a:solidFill>
                <a:srgbClr val="0070C0"/>
              </a:solidFill>
              <a:latin typeface="Tahoma"/>
              <a:cs typeface="Tahoma"/>
            </a:endParaRPr>
          </a:p>
        </p:txBody>
      </p:sp>
    </p:spTree>
    <p:extLst>
      <p:ext uri="{BB962C8B-B14F-4D97-AF65-F5344CB8AC3E}">
        <p14:creationId xmlns:p14="http://schemas.microsoft.com/office/powerpoint/2010/main" val="14788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4" name="object 4"/>
          <p:cNvSpPr txBox="1">
            <a:spLocks noGrp="1"/>
          </p:cNvSpPr>
          <p:nvPr>
            <p:ph type="title"/>
          </p:nvPr>
        </p:nvSpPr>
        <p:spPr>
          <a:xfrm>
            <a:off x="269049" y="1143000"/>
            <a:ext cx="2629535" cy="443070"/>
          </a:xfrm>
          <a:prstGeom prst="rect">
            <a:avLst/>
          </a:prstGeom>
        </p:spPr>
        <p:txBody>
          <a:bodyPr vert="horz" wrap="square" lIns="0" tIns="12065" rIns="0" bIns="0" rtlCol="0">
            <a:spAutoFit/>
          </a:bodyPr>
          <a:lstStyle/>
          <a:p>
            <a:pPr marL="12700">
              <a:lnSpc>
                <a:spcPct val="100000"/>
              </a:lnSpc>
              <a:spcBef>
                <a:spcPts val="95"/>
              </a:spcBef>
            </a:pPr>
            <a:r>
              <a:rPr lang="en-GB" sz="2800" spc="-120" dirty="0">
                <a:solidFill>
                  <a:srgbClr val="0071BA"/>
                </a:solidFill>
                <a:latin typeface="+mn-lt"/>
                <a:cs typeface="Lucida Sans Unicode"/>
              </a:rPr>
              <a:t>Background</a:t>
            </a:r>
            <a:endParaRPr sz="2800" dirty="0">
              <a:latin typeface="+mn-lt"/>
              <a:cs typeface="Lucida Sans Unicode"/>
            </a:endParaRPr>
          </a:p>
        </p:txBody>
      </p:sp>
      <p:sp>
        <p:nvSpPr>
          <p:cNvPr id="5" name="object 5"/>
          <p:cNvSpPr txBox="1"/>
          <p:nvPr/>
        </p:nvSpPr>
        <p:spPr>
          <a:xfrm>
            <a:off x="287337" y="1676400"/>
            <a:ext cx="6189663" cy="5553443"/>
          </a:xfrm>
          <a:prstGeom prst="rect">
            <a:avLst/>
          </a:prstGeom>
        </p:spPr>
        <p:txBody>
          <a:bodyPr vert="horz" wrap="square" lIns="0" tIns="13335" rIns="0" bIns="0" rtlCol="0">
            <a:spAutoFit/>
          </a:bodyPr>
          <a:lstStyle/>
          <a:p>
            <a:pPr marL="12700">
              <a:lnSpc>
                <a:spcPct val="100000"/>
              </a:lnSpc>
              <a:spcBef>
                <a:spcPts val="105"/>
              </a:spcBef>
            </a:pPr>
            <a:r>
              <a:rPr lang="en-GB" sz="2000" b="1" spc="-10" dirty="0">
                <a:cs typeface="Tahoma"/>
              </a:rPr>
              <a:t>Importance of card checks</a:t>
            </a:r>
            <a:r>
              <a:rPr sz="2000" b="1" spc="-15" dirty="0">
                <a:cs typeface="Tahoma"/>
              </a:rPr>
              <a:t>:</a:t>
            </a:r>
            <a:endParaRPr sz="2000" dirty="0">
              <a:cs typeface="Tahoma"/>
            </a:endParaRP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Appropriate training and qualifications</a:t>
            </a:r>
          </a:p>
          <a:p>
            <a:pPr marL="355600" indent="-342900">
              <a:lnSpc>
                <a:spcPct val="100000"/>
              </a:lnSpc>
              <a:buClr>
                <a:srgbClr val="0071BA"/>
              </a:buClr>
              <a:buFont typeface="Arial"/>
              <a:buChar char="•"/>
              <a:tabLst>
                <a:tab pos="354965" algn="l"/>
                <a:tab pos="355600" algn="l"/>
              </a:tabLst>
            </a:pPr>
            <a:r>
              <a:rPr lang="en-GB" sz="2000" spc="35" dirty="0">
                <a:cs typeface="Tahoma"/>
              </a:rPr>
              <a:t>Improved productivity and site safety</a:t>
            </a:r>
          </a:p>
          <a:p>
            <a:pPr marL="355600" indent="-342900">
              <a:lnSpc>
                <a:spcPct val="100000"/>
              </a:lnSpc>
              <a:buClr>
                <a:srgbClr val="0071BA"/>
              </a:buClr>
              <a:buFont typeface="Arial"/>
              <a:buChar char="•"/>
              <a:tabLst>
                <a:tab pos="354965" algn="l"/>
                <a:tab pos="355600" algn="l"/>
              </a:tabLst>
            </a:pPr>
            <a:r>
              <a:rPr lang="en-GB" sz="2000" spc="35" dirty="0">
                <a:cs typeface="Tahoma"/>
              </a:rPr>
              <a:t>Tackle fraud </a:t>
            </a:r>
            <a:endParaRPr lang="en-GB" sz="2000" dirty="0">
              <a:cs typeface="Tahoma"/>
            </a:endParaRPr>
          </a:p>
          <a:p>
            <a:pPr marL="12700">
              <a:lnSpc>
                <a:spcPct val="100000"/>
              </a:lnSpc>
              <a:spcBef>
                <a:spcPts val="2395"/>
              </a:spcBef>
            </a:pPr>
            <a:r>
              <a:rPr lang="en-GB" sz="2000" b="1" spc="10" dirty="0">
                <a:cs typeface="Tahoma"/>
              </a:rPr>
              <a:t>Existing card checking procedures:</a:t>
            </a:r>
            <a:endParaRPr lang="en-GB" sz="2000" dirty="0">
              <a:cs typeface="Tahoma"/>
            </a:endParaRPr>
          </a:p>
          <a:p>
            <a:pPr marL="355600" indent="-342900">
              <a:lnSpc>
                <a:spcPct val="100000"/>
              </a:lnSpc>
              <a:spcBef>
                <a:spcPts val="2405"/>
              </a:spcBef>
              <a:buClr>
                <a:srgbClr val="0071BA"/>
              </a:buClr>
              <a:buFont typeface="Arial"/>
              <a:buChar char="•"/>
              <a:tabLst>
                <a:tab pos="354965" algn="l"/>
                <a:tab pos="355600" algn="l"/>
              </a:tabLst>
            </a:pPr>
            <a:r>
              <a:rPr lang="en-GB" sz="2000" spc="20" dirty="0">
                <a:cs typeface="Tahoma"/>
              </a:rPr>
              <a:t>38 card schemes</a:t>
            </a:r>
            <a:endParaRPr lang="en-GB" sz="2000" spc="55" dirty="0">
              <a:cs typeface="Tahoma"/>
            </a:endParaRPr>
          </a:p>
          <a:p>
            <a:pPr marL="355600" indent="-342900">
              <a:lnSpc>
                <a:spcPct val="100000"/>
              </a:lnSpc>
              <a:buClr>
                <a:srgbClr val="0071BA"/>
              </a:buClr>
              <a:buFont typeface="Arial"/>
              <a:buChar char="•"/>
              <a:tabLst>
                <a:tab pos="354965" algn="l"/>
                <a:tab pos="355600" algn="l"/>
              </a:tabLst>
            </a:pPr>
            <a:r>
              <a:rPr lang="en-GB" sz="2000" spc="55" dirty="0">
                <a:cs typeface="Tahoma"/>
              </a:rPr>
              <a:t>Incompatible technologies</a:t>
            </a:r>
          </a:p>
          <a:p>
            <a:pPr marL="12700">
              <a:lnSpc>
                <a:spcPct val="100000"/>
              </a:lnSpc>
              <a:spcBef>
                <a:spcPts val="2395"/>
              </a:spcBef>
            </a:pPr>
            <a:r>
              <a:rPr lang="en-GB" sz="2000" b="1" spc="-25" dirty="0">
                <a:cs typeface="Tahoma"/>
              </a:rPr>
              <a:t>Issues:</a:t>
            </a:r>
            <a:endParaRPr sz="2000" dirty="0">
              <a:cs typeface="Tahoma"/>
            </a:endParaRPr>
          </a:p>
          <a:p>
            <a:pPr marL="355600" indent="-342900">
              <a:lnSpc>
                <a:spcPct val="100000"/>
              </a:lnSpc>
              <a:spcBef>
                <a:spcPts val="2405"/>
              </a:spcBef>
              <a:buClr>
                <a:srgbClr val="0071BA"/>
              </a:buClr>
              <a:buFont typeface="Arial"/>
              <a:buChar char="•"/>
              <a:tabLst>
                <a:tab pos="354965" algn="l"/>
                <a:tab pos="355600" algn="l"/>
              </a:tabLst>
            </a:pPr>
            <a:r>
              <a:rPr lang="en-GB" sz="2000" spc="20" dirty="0">
                <a:cs typeface="Tahoma"/>
              </a:rPr>
              <a:t>Unrealistic expectations</a:t>
            </a:r>
            <a:endParaRPr lang="en-GB" sz="2000" dirty="0">
              <a:cs typeface="Tahoma"/>
            </a:endParaRPr>
          </a:p>
          <a:p>
            <a:pPr marL="355600" indent="-342900">
              <a:lnSpc>
                <a:spcPct val="100000"/>
              </a:lnSpc>
              <a:buClr>
                <a:srgbClr val="0071BA"/>
              </a:buClr>
              <a:buFont typeface="Arial"/>
              <a:buChar char="•"/>
              <a:tabLst>
                <a:tab pos="354965" algn="l"/>
                <a:tab pos="355600" algn="l"/>
              </a:tabLst>
            </a:pPr>
            <a:r>
              <a:rPr lang="en-GB" sz="2000" spc="55" dirty="0">
                <a:cs typeface="Tahoma"/>
              </a:rPr>
              <a:t>Confusion, leading to poor checking practices</a:t>
            </a:r>
          </a:p>
          <a:p>
            <a:pPr marL="355600" indent="-342900">
              <a:lnSpc>
                <a:spcPct val="100000"/>
              </a:lnSpc>
              <a:buClr>
                <a:srgbClr val="0071BA"/>
              </a:buClr>
              <a:buFont typeface="Arial"/>
              <a:buChar char="•"/>
              <a:tabLst>
                <a:tab pos="354965" algn="l"/>
                <a:tab pos="355600" algn="l"/>
              </a:tabLst>
            </a:pPr>
            <a:r>
              <a:rPr lang="en-GB" sz="2000" spc="55" dirty="0">
                <a:cs typeface="Tahoma"/>
              </a:rPr>
              <a:t>Increased risk on site</a:t>
            </a:r>
            <a:endParaRPr lang="en-GB" sz="2000" dirty="0">
              <a:cs typeface="Tahoma"/>
            </a:endParaRPr>
          </a:p>
          <a:p>
            <a:pPr marL="355600" indent="-342900">
              <a:lnSpc>
                <a:spcPct val="100000"/>
              </a:lnSpc>
              <a:spcBef>
                <a:spcPts val="2405"/>
              </a:spcBef>
              <a:buClr>
                <a:srgbClr val="0071BA"/>
              </a:buClr>
              <a:buFont typeface="Arial"/>
              <a:buChar char="•"/>
              <a:tabLst>
                <a:tab pos="354965" algn="l"/>
                <a:tab pos="355600" algn="l"/>
              </a:tabLst>
            </a:pPr>
            <a:endParaRPr sz="2000" dirty="0">
              <a:latin typeface="Tahoma"/>
              <a:cs typeface="Tahoma"/>
            </a:endParaRPr>
          </a:p>
        </p:txBody>
      </p:sp>
      <p:pic>
        <p:nvPicPr>
          <p:cNvPr id="7" name="Picture 6" descr="A picture containing text, electronics, iPod, cellphone&#10;&#10;Description automatically generated">
            <a:extLst>
              <a:ext uri="{FF2B5EF4-FFF2-40B4-BE49-F238E27FC236}">
                <a16:creationId xmlns:a16="http://schemas.microsoft.com/office/drawing/2014/main" id="{CBDC7207-F157-3045-922C-2AA704B7F91F}"/>
              </a:ext>
            </a:extLst>
          </p:cNvPr>
          <p:cNvPicPr>
            <a:picLocks noChangeAspect="1"/>
          </p:cNvPicPr>
          <p:nvPr/>
        </p:nvPicPr>
        <p:blipFill rotWithShape="1">
          <a:blip r:embed="rId4">
            <a:extLst>
              <a:ext uri="{28A0092B-C50C-407E-A947-70E740481C1C}">
                <a14:useLocalDpi xmlns:a14="http://schemas.microsoft.com/office/drawing/2010/main" val="0"/>
              </a:ext>
            </a:extLst>
          </a:blip>
          <a:srcRect t="11363" r="7003"/>
          <a:stretch/>
        </p:blipFill>
        <p:spPr>
          <a:xfrm>
            <a:off x="7086600" y="1624022"/>
            <a:ext cx="3048000" cy="51431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3" cstate="print"/>
          <a:srcRect l="1235"/>
          <a:stretch/>
        </p:blipFill>
        <p:spPr>
          <a:xfrm>
            <a:off x="0" y="-76200"/>
            <a:ext cx="12192000" cy="2104734"/>
          </a:xfrm>
          <a:prstGeom prst="rect">
            <a:avLst/>
          </a:prstGeom>
        </p:spPr>
      </p:pic>
      <p:sp>
        <p:nvSpPr>
          <p:cNvPr id="4" name="object 4"/>
          <p:cNvSpPr txBox="1">
            <a:spLocks noGrp="1"/>
          </p:cNvSpPr>
          <p:nvPr>
            <p:ph type="title"/>
          </p:nvPr>
        </p:nvSpPr>
        <p:spPr>
          <a:xfrm>
            <a:off x="269049" y="1143000"/>
            <a:ext cx="2629535" cy="443070"/>
          </a:xfrm>
          <a:prstGeom prst="rect">
            <a:avLst/>
          </a:prstGeom>
        </p:spPr>
        <p:txBody>
          <a:bodyPr vert="horz" wrap="square" lIns="0" tIns="12065" rIns="0" bIns="0" rtlCol="0">
            <a:spAutoFit/>
          </a:bodyPr>
          <a:lstStyle/>
          <a:p>
            <a:pPr marL="12700">
              <a:lnSpc>
                <a:spcPct val="100000"/>
              </a:lnSpc>
              <a:spcBef>
                <a:spcPts val="95"/>
              </a:spcBef>
            </a:pPr>
            <a:r>
              <a:rPr lang="en-GB" sz="2800" spc="-120" dirty="0">
                <a:solidFill>
                  <a:srgbClr val="0071BA"/>
                </a:solidFill>
                <a:latin typeface="+mn-lt"/>
                <a:cs typeface="Lucida Sans Unicode"/>
              </a:rPr>
              <a:t>Complexity</a:t>
            </a:r>
            <a:endParaRPr sz="2800" dirty="0">
              <a:latin typeface="+mn-lt"/>
              <a:cs typeface="Lucida Sans Unicode"/>
            </a:endParaRPr>
          </a:p>
        </p:txBody>
      </p:sp>
      <p:pic>
        <p:nvPicPr>
          <p:cNvPr id="7" name="Picture 6" descr="Logo, company name&#10;&#10;Description automatically generated">
            <a:extLst>
              <a:ext uri="{FF2B5EF4-FFF2-40B4-BE49-F238E27FC236}">
                <a16:creationId xmlns:a16="http://schemas.microsoft.com/office/drawing/2014/main" id="{E92F5FF7-EE5C-49A6-AAD4-B32C9C212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752600"/>
            <a:ext cx="10134600" cy="4962893"/>
          </a:xfrm>
          <a:prstGeom prst="rect">
            <a:avLst/>
          </a:prstGeom>
        </p:spPr>
      </p:pic>
      <p:sp>
        <p:nvSpPr>
          <p:cNvPr id="6" name="object 3">
            <a:extLst>
              <a:ext uri="{FF2B5EF4-FFF2-40B4-BE49-F238E27FC236}">
                <a16:creationId xmlns:a16="http://schemas.microsoft.com/office/drawing/2014/main" id="{7A0BDF82-3AEA-9742-AC9A-2BA827C5A226}"/>
              </a:ext>
            </a:extLst>
          </p:cNvPr>
          <p:cNvSpPr txBox="1"/>
          <p:nvPr/>
        </p:nvSpPr>
        <p:spPr>
          <a:xfrm>
            <a:off x="7315200" y="3048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Tree>
    <p:extLst>
      <p:ext uri="{BB962C8B-B14F-4D97-AF65-F5344CB8AC3E}">
        <p14:creationId xmlns:p14="http://schemas.microsoft.com/office/powerpoint/2010/main" val="358199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75684242-0582-A545-8797-961D80C19C0E}"/>
              </a:ext>
            </a:extLst>
          </p:cNvPr>
          <p:cNvPicPr/>
          <p:nvPr/>
        </p:nvPicPr>
        <p:blipFill rotWithShape="1">
          <a:blip r:embed="rId3" cstate="print"/>
          <a:srcRect l="1235"/>
          <a:stretch/>
        </p:blipFill>
        <p:spPr>
          <a:xfrm>
            <a:off x="0" y="-76200"/>
            <a:ext cx="12192000" cy="2104734"/>
          </a:xfrm>
          <a:prstGeom prst="rect">
            <a:avLst/>
          </a:prstGeom>
        </p:spPr>
      </p:pic>
      <p:sp>
        <p:nvSpPr>
          <p:cNvPr id="11" name="object 5">
            <a:extLst>
              <a:ext uri="{FF2B5EF4-FFF2-40B4-BE49-F238E27FC236}">
                <a16:creationId xmlns:a16="http://schemas.microsoft.com/office/drawing/2014/main" id="{A352B343-7991-4006-9588-4F904CA0B9B5}"/>
              </a:ext>
            </a:extLst>
          </p:cNvPr>
          <p:cNvSpPr txBox="1"/>
          <p:nvPr/>
        </p:nvSpPr>
        <p:spPr>
          <a:xfrm>
            <a:off x="287337" y="1752600"/>
            <a:ext cx="7180263" cy="4950714"/>
          </a:xfrm>
          <a:prstGeom prst="rect">
            <a:avLst/>
          </a:prstGeom>
        </p:spPr>
        <p:txBody>
          <a:bodyPr vert="horz" wrap="square" lIns="0" tIns="13335" rIns="0" bIns="0" rtlCol="0">
            <a:spAutoFit/>
          </a:bodyPr>
          <a:lstStyle/>
          <a:p>
            <a:pPr marL="12700">
              <a:lnSpc>
                <a:spcPct val="100000"/>
              </a:lnSpc>
              <a:spcBef>
                <a:spcPts val="105"/>
              </a:spcBef>
            </a:pPr>
            <a:r>
              <a:rPr lang="en-GB" sz="2000" b="1" spc="-10" dirty="0">
                <a:cs typeface="Tahoma"/>
              </a:rPr>
              <a:t>Construction Leadership Council</a:t>
            </a:r>
            <a:r>
              <a:rPr sz="2000" b="1" spc="-15" dirty="0">
                <a:cs typeface="Tahoma"/>
              </a:rPr>
              <a:t>:</a:t>
            </a:r>
            <a:endParaRPr lang="en-GB" sz="2000" b="1" spc="-15" dirty="0">
              <a:cs typeface="Tahoma"/>
            </a:endParaRPr>
          </a:p>
          <a:p>
            <a:pPr marL="12700">
              <a:lnSpc>
                <a:spcPct val="100000"/>
              </a:lnSpc>
              <a:spcBef>
                <a:spcPts val="105"/>
              </a:spcBef>
            </a:pPr>
            <a:endParaRPr sz="2000" dirty="0">
              <a:cs typeface="Tahoma"/>
            </a:endParaRPr>
          </a:p>
          <a:p>
            <a:pPr marL="355600" indent="-342900">
              <a:lnSpc>
                <a:spcPct val="100000"/>
              </a:lnSpc>
              <a:buClr>
                <a:srgbClr val="0071BA"/>
              </a:buClr>
              <a:buFont typeface="Arial"/>
              <a:buChar char="•"/>
              <a:tabLst>
                <a:tab pos="354965" algn="l"/>
                <a:tab pos="355600" algn="l"/>
              </a:tabLst>
            </a:pPr>
            <a:r>
              <a:rPr lang="en-GB" sz="2000" b="0" i="1" dirty="0">
                <a:solidFill>
                  <a:srgbClr val="000000"/>
                </a:solidFill>
                <a:effectLst/>
              </a:rPr>
              <a:t>“By 31 March 2022, all card schemes must use smart technology which has the capability to electronically check agreed information relevant to a cardholder, using a common interface, without the need to manually enter data.“</a:t>
            </a:r>
          </a:p>
          <a:p>
            <a:pPr marL="12700">
              <a:lnSpc>
                <a:spcPct val="100000"/>
              </a:lnSpc>
              <a:spcBef>
                <a:spcPts val="2395"/>
              </a:spcBef>
            </a:pPr>
            <a:r>
              <a:rPr lang="en-GB" sz="2000" b="1" spc="10" dirty="0">
                <a:cs typeface="Tahoma"/>
              </a:rPr>
              <a:t>Aims:</a:t>
            </a:r>
            <a:endParaRPr lang="en-GB" sz="2000" dirty="0">
              <a:cs typeface="Tahoma"/>
            </a:endParaRPr>
          </a:p>
          <a:p>
            <a:pPr marL="355600" indent="-342900">
              <a:lnSpc>
                <a:spcPct val="100000"/>
              </a:lnSpc>
              <a:spcBef>
                <a:spcPts val="2405"/>
              </a:spcBef>
              <a:buClr>
                <a:srgbClr val="0071BA"/>
              </a:buClr>
              <a:buFont typeface="Arial"/>
              <a:buChar char="•"/>
              <a:tabLst>
                <a:tab pos="354965" algn="l"/>
                <a:tab pos="355600" algn="l"/>
              </a:tabLst>
            </a:pPr>
            <a:r>
              <a:rPr lang="en-GB" sz="2000" dirty="0">
                <a:effectLst/>
                <a:ea typeface="Tahoma" panose="020B0604030504040204" pitchFamily="34" charset="0"/>
                <a:cs typeface="Tahoma" panose="020B0604030504040204" pitchFamily="34" charset="0"/>
              </a:rPr>
              <a:t>Increased use of technology </a:t>
            </a:r>
            <a:endParaRPr lang="en-GB" sz="2000" spc="55" dirty="0">
              <a:cs typeface="Tahoma"/>
            </a:endParaRPr>
          </a:p>
          <a:p>
            <a:pPr marL="355600" indent="-342900">
              <a:lnSpc>
                <a:spcPct val="100000"/>
              </a:lnSpc>
              <a:buClr>
                <a:srgbClr val="0071BA"/>
              </a:buClr>
              <a:buFont typeface="Arial"/>
              <a:buChar char="•"/>
              <a:tabLst>
                <a:tab pos="354965" algn="l"/>
                <a:tab pos="355600" algn="l"/>
              </a:tabLst>
            </a:pPr>
            <a:r>
              <a:rPr lang="en-GB" sz="2000" spc="55" dirty="0">
                <a:cs typeface="Tahoma"/>
              </a:rPr>
              <a:t>Ensure all cards are genuine &amp; in date</a:t>
            </a:r>
          </a:p>
          <a:p>
            <a:pPr marL="355600" indent="-342900">
              <a:lnSpc>
                <a:spcPct val="100000"/>
              </a:lnSpc>
              <a:buClr>
                <a:srgbClr val="0071BA"/>
              </a:buClr>
              <a:buFont typeface="Arial"/>
              <a:buChar char="•"/>
              <a:tabLst>
                <a:tab pos="354965" algn="l"/>
                <a:tab pos="355600" algn="l"/>
              </a:tabLst>
            </a:pPr>
            <a:r>
              <a:rPr lang="en-GB" sz="2000" spc="55" dirty="0">
                <a:cs typeface="Tahoma"/>
              </a:rPr>
              <a:t>Workers hold the appropriate training and qualifications </a:t>
            </a:r>
          </a:p>
          <a:p>
            <a:pPr marL="12700">
              <a:lnSpc>
                <a:spcPct val="100000"/>
              </a:lnSpc>
              <a:spcBef>
                <a:spcPts val="2395"/>
              </a:spcBef>
            </a:pPr>
            <a:r>
              <a:rPr lang="en-GB" sz="2000" b="1" spc="-25" dirty="0">
                <a:cs typeface="Tahoma"/>
              </a:rPr>
              <a:t>Results:</a:t>
            </a:r>
            <a:endParaRPr sz="2000" dirty="0">
              <a:cs typeface="Tahoma"/>
            </a:endParaRPr>
          </a:p>
          <a:p>
            <a:pPr marL="355600" indent="-342900">
              <a:lnSpc>
                <a:spcPct val="100000"/>
              </a:lnSpc>
              <a:spcBef>
                <a:spcPts val="2405"/>
              </a:spcBef>
              <a:buClr>
                <a:srgbClr val="0071BA"/>
              </a:buClr>
              <a:buFont typeface="Arial"/>
              <a:buChar char="•"/>
              <a:tabLst>
                <a:tab pos="354965" algn="l"/>
                <a:tab pos="355600" algn="l"/>
              </a:tabLst>
            </a:pPr>
            <a:r>
              <a:rPr lang="en-GB" sz="2000" spc="20" dirty="0">
                <a:cs typeface="Tahoma"/>
              </a:rPr>
              <a:t>Improved standards, productivity and safety</a:t>
            </a:r>
            <a:endParaRPr lang="en-GB" sz="2000" dirty="0">
              <a:cs typeface="Tahoma"/>
            </a:endParaRPr>
          </a:p>
        </p:txBody>
      </p:sp>
      <p:pic>
        <p:nvPicPr>
          <p:cNvPr id="3" name="Picture 2">
            <a:extLst>
              <a:ext uri="{FF2B5EF4-FFF2-40B4-BE49-F238E27FC236}">
                <a16:creationId xmlns:a16="http://schemas.microsoft.com/office/drawing/2014/main" id="{D31DD861-80DF-49CA-9078-23205FC7D239}"/>
              </a:ext>
            </a:extLst>
          </p:cNvPr>
          <p:cNvPicPr>
            <a:picLocks noChangeAspect="1"/>
          </p:cNvPicPr>
          <p:nvPr/>
        </p:nvPicPr>
        <p:blipFill>
          <a:blip r:embed="rId4"/>
          <a:stretch>
            <a:fillRect/>
          </a:stretch>
        </p:blipFill>
        <p:spPr>
          <a:xfrm>
            <a:off x="7543800" y="2438400"/>
            <a:ext cx="4038600" cy="3435917"/>
          </a:xfrm>
          <a:prstGeom prst="rect">
            <a:avLst/>
          </a:prstGeom>
        </p:spPr>
      </p:pic>
      <p:sp>
        <p:nvSpPr>
          <p:cNvPr id="8" name="object 3">
            <a:extLst>
              <a:ext uri="{FF2B5EF4-FFF2-40B4-BE49-F238E27FC236}">
                <a16:creationId xmlns:a16="http://schemas.microsoft.com/office/drawing/2014/main" id="{C66A63B0-5BE7-4C4D-989C-892622DED33D}"/>
              </a:ext>
            </a:extLst>
          </p:cNvPr>
          <p:cNvSpPr txBox="1"/>
          <p:nvPr/>
        </p:nvSpPr>
        <p:spPr>
          <a:xfrm>
            <a:off x="7315200" y="3048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14" name="object 4">
            <a:extLst>
              <a:ext uri="{FF2B5EF4-FFF2-40B4-BE49-F238E27FC236}">
                <a16:creationId xmlns:a16="http://schemas.microsoft.com/office/drawing/2014/main" id="{4472E028-B28B-2445-861B-035F3D6A6FAC}"/>
              </a:ext>
            </a:extLst>
          </p:cNvPr>
          <p:cNvSpPr txBox="1">
            <a:spLocks/>
          </p:cNvSpPr>
          <p:nvPr/>
        </p:nvSpPr>
        <p:spPr>
          <a:xfrm>
            <a:off x="269049" y="1143000"/>
            <a:ext cx="2629535" cy="443070"/>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GB" sz="2800" kern="0" spc="-120" dirty="0">
                <a:solidFill>
                  <a:srgbClr val="0071BA"/>
                </a:solidFill>
                <a:latin typeface="+mn-lt"/>
                <a:cs typeface="Lucida Sans Unicode"/>
              </a:rPr>
              <a:t>The Challenge</a:t>
            </a:r>
            <a:endParaRPr lang="en-GB" sz="2800" kern="0" dirty="0">
              <a:solidFill>
                <a:sysClr val="windowText" lastClr="000000"/>
              </a:solidFill>
              <a:latin typeface="+mn-lt"/>
              <a:cs typeface="Lucida Sans Unicod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F05DBE8F-FB5D-CD41-AFD7-8C813E650610}"/>
              </a:ext>
            </a:extLst>
          </p:cNvPr>
          <p:cNvPicPr/>
          <p:nvPr/>
        </p:nvPicPr>
        <p:blipFill rotWithShape="1">
          <a:blip r:embed="rId3" cstate="print"/>
          <a:srcRect l="1235"/>
          <a:stretch/>
        </p:blipFill>
        <p:spPr>
          <a:xfrm>
            <a:off x="0" y="-76200"/>
            <a:ext cx="12192000" cy="2104734"/>
          </a:xfrm>
          <a:prstGeom prst="rect">
            <a:avLst/>
          </a:prstGeom>
        </p:spPr>
      </p:pic>
      <p:sp>
        <p:nvSpPr>
          <p:cNvPr id="4" name="object 4"/>
          <p:cNvSpPr txBox="1"/>
          <p:nvPr/>
        </p:nvSpPr>
        <p:spPr>
          <a:xfrm>
            <a:off x="287337" y="1066800"/>
            <a:ext cx="7408545" cy="443070"/>
          </a:xfrm>
          <a:prstGeom prst="rect">
            <a:avLst/>
          </a:prstGeom>
        </p:spPr>
        <p:txBody>
          <a:bodyPr vert="horz" wrap="square" lIns="0" tIns="12065" rIns="0" bIns="0" rtlCol="0">
            <a:spAutoFit/>
          </a:bodyPr>
          <a:lstStyle/>
          <a:p>
            <a:pPr marL="12700">
              <a:lnSpc>
                <a:spcPct val="100000"/>
              </a:lnSpc>
              <a:spcBef>
                <a:spcPts val="95"/>
              </a:spcBef>
            </a:pPr>
            <a:r>
              <a:rPr lang="en-GB" sz="2800" spc="-150" dirty="0">
                <a:solidFill>
                  <a:srgbClr val="0071BA"/>
                </a:solidFill>
                <a:cs typeface="Lucida Sans Unicode"/>
              </a:rPr>
              <a:t>Our approach</a:t>
            </a:r>
            <a:endParaRPr sz="2250" spc="-150" dirty="0">
              <a:cs typeface="Lucida Sans Unicode"/>
            </a:endParaRPr>
          </a:p>
        </p:txBody>
      </p:sp>
      <p:sp>
        <p:nvSpPr>
          <p:cNvPr id="11" name="object 5">
            <a:extLst>
              <a:ext uri="{FF2B5EF4-FFF2-40B4-BE49-F238E27FC236}">
                <a16:creationId xmlns:a16="http://schemas.microsoft.com/office/drawing/2014/main" id="{A352B343-7991-4006-9588-4F904CA0B9B5}"/>
              </a:ext>
            </a:extLst>
          </p:cNvPr>
          <p:cNvSpPr txBox="1"/>
          <p:nvPr/>
        </p:nvSpPr>
        <p:spPr>
          <a:xfrm>
            <a:off x="287338" y="1600200"/>
            <a:ext cx="7719952" cy="5566267"/>
          </a:xfrm>
          <a:prstGeom prst="rect">
            <a:avLst/>
          </a:prstGeom>
        </p:spPr>
        <p:txBody>
          <a:bodyPr vert="horz" wrap="square" lIns="0" tIns="13335" rIns="0" bIns="0" rtlCol="0">
            <a:spAutoFit/>
          </a:bodyPr>
          <a:lstStyle/>
          <a:p>
            <a:pPr marL="12700">
              <a:lnSpc>
                <a:spcPct val="100000"/>
              </a:lnSpc>
              <a:spcBef>
                <a:spcPts val="105"/>
              </a:spcBef>
            </a:pPr>
            <a:r>
              <a:rPr lang="en-GB" sz="2000" b="1" spc="-10" dirty="0">
                <a:cs typeface="Tahoma"/>
              </a:rPr>
              <a:t>Working Group:</a:t>
            </a:r>
            <a:endParaRPr lang="en-GB" sz="2000" b="1" spc="-15" dirty="0">
              <a:cs typeface="Tahoma"/>
            </a:endParaRPr>
          </a:p>
          <a:p>
            <a:pPr marL="12700">
              <a:lnSpc>
                <a:spcPct val="100000"/>
              </a:lnSpc>
              <a:spcBef>
                <a:spcPts val="105"/>
              </a:spcBef>
            </a:pPr>
            <a:endParaRPr sz="2000" dirty="0">
              <a:cs typeface="Tahoma"/>
            </a:endParaRPr>
          </a:p>
          <a:p>
            <a:pPr marL="355600" indent="-342900">
              <a:lnSpc>
                <a:spcPct val="100000"/>
              </a:lnSpc>
              <a:buClr>
                <a:srgbClr val="0071BA"/>
              </a:buClr>
              <a:buFont typeface="Arial"/>
              <a:buChar char="•"/>
              <a:tabLst>
                <a:tab pos="354965" algn="l"/>
                <a:tab pos="355600" algn="l"/>
              </a:tabLst>
            </a:pPr>
            <a:r>
              <a:rPr lang="en-GB" sz="2000" b="0" dirty="0">
                <a:solidFill>
                  <a:srgbClr val="000000"/>
                </a:solidFill>
                <a:effectLst/>
                <a:ea typeface="Tahoma" panose="020B0604030504040204" pitchFamily="34" charset="0"/>
                <a:cs typeface="Tahoma" panose="020B0604030504040204" pitchFamily="34" charset="0"/>
              </a:rPr>
              <a:t>6 cards schemes represented</a:t>
            </a:r>
          </a:p>
          <a:p>
            <a:pPr marL="12700">
              <a:lnSpc>
                <a:spcPct val="100000"/>
              </a:lnSpc>
              <a:spcBef>
                <a:spcPts val="2395"/>
              </a:spcBef>
            </a:pPr>
            <a:r>
              <a:rPr lang="en-GB" sz="2000" b="1" spc="10" dirty="0">
                <a:cs typeface="Tahoma"/>
              </a:rPr>
              <a:t>The process:</a:t>
            </a:r>
            <a:endParaRPr lang="en-GB" sz="2000" dirty="0">
              <a:cs typeface="Tahoma"/>
            </a:endParaRPr>
          </a:p>
          <a:p>
            <a:pPr marL="355600" indent="-342900">
              <a:lnSpc>
                <a:spcPct val="100000"/>
              </a:lnSpc>
              <a:spcBef>
                <a:spcPts val="2405"/>
              </a:spcBef>
              <a:buClr>
                <a:srgbClr val="0071BA"/>
              </a:buClr>
              <a:buFont typeface="Arial"/>
              <a:buChar char="•"/>
              <a:tabLst>
                <a:tab pos="354965" algn="l"/>
                <a:tab pos="355600" algn="l"/>
              </a:tabLst>
            </a:pPr>
            <a:r>
              <a:rPr lang="en-GB" sz="2000" dirty="0">
                <a:effectLst/>
                <a:ea typeface="Tahoma" panose="020B0604030504040204" pitchFamily="34" charset="0"/>
                <a:cs typeface="Tahoma" panose="020B0604030504040204" pitchFamily="34" charset="0"/>
              </a:rPr>
              <a:t>Investigation / benchmarking</a:t>
            </a:r>
          </a:p>
          <a:p>
            <a:pPr marL="355600" indent="-342900">
              <a:lnSpc>
                <a:spcPct val="100000"/>
              </a:lnSpc>
              <a:buClr>
                <a:srgbClr val="0071BA"/>
              </a:buClr>
              <a:buFont typeface="Arial"/>
              <a:buChar char="•"/>
              <a:tabLst>
                <a:tab pos="354965" algn="l"/>
                <a:tab pos="355600" algn="l"/>
              </a:tabLst>
            </a:pPr>
            <a:r>
              <a:rPr lang="en-GB" sz="2000" spc="55" dirty="0">
                <a:cs typeface="Tahoma"/>
              </a:rPr>
              <a:t>Optioneering / preferred solution (app)</a:t>
            </a:r>
          </a:p>
          <a:p>
            <a:pPr marL="355600" indent="-342900">
              <a:lnSpc>
                <a:spcPct val="100000"/>
              </a:lnSpc>
              <a:buClr>
                <a:srgbClr val="0071BA"/>
              </a:buClr>
              <a:buFont typeface="Arial"/>
              <a:buChar char="•"/>
              <a:tabLst>
                <a:tab pos="354965" algn="l"/>
                <a:tab pos="355600" algn="l"/>
              </a:tabLst>
            </a:pPr>
            <a:r>
              <a:rPr lang="en-GB" sz="2000" spc="55" dirty="0">
                <a:cs typeface="Tahoma"/>
              </a:rPr>
              <a:t>Supplier selection </a:t>
            </a:r>
          </a:p>
          <a:p>
            <a:pPr marL="12700">
              <a:lnSpc>
                <a:spcPct val="100000"/>
              </a:lnSpc>
              <a:spcBef>
                <a:spcPts val="2395"/>
              </a:spcBef>
            </a:pPr>
            <a:r>
              <a:rPr lang="en-GB" sz="2000" b="1" spc="-25" dirty="0">
                <a:cs typeface="Tahoma"/>
              </a:rPr>
              <a:t>Key principles:</a:t>
            </a:r>
            <a:endParaRPr sz="2000" dirty="0">
              <a:cs typeface="Tahoma"/>
            </a:endParaRPr>
          </a:p>
          <a:p>
            <a:pPr marL="355600" indent="-342900">
              <a:lnSpc>
                <a:spcPct val="100000"/>
              </a:lnSpc>
              <a:spcBef>
                <a:spcPts val="2405"/>
              </a:spcBef>
              <a:buClr>
                <a:srgbClr val="0071BA"/>
              </a:buClr>
              <a:buFont typeface="Arial"/>
              <a:buChar char="•"/>
              <a:tabLst>
                <a:tab pos="354965" algn="l"/>
                <a:tab pos="355600" algn="l"/>
              </a:tabLst>
            </a:pPr>
            <a:r>
              <a:rPr lang="en-GB" sz="2000" dirty="0">
                <a:effectLst/>
                <a:ea typeface="Tahoma" panose="020B0604030504040204" pitchFamily="34" charset="0"/>
                <a:cs typeface="Tahoma" panose="020B0604030504040204" pitchFamily="34" charset="0"/>
              </a:rPr>
              <a:t>Low cost, minimal change, ease of use, GDPR</a:t>
            </a:r>
          </a:p>
          <a:p>
            <a:pPr marL="355600" indent="-342900">
              <a:lnSpc>
                <a:spcPct val="100000"/>
              </a:lnSpc>
              <a:buClr>
                <a:srgbClr val="0071BA"/>
              </a:buClr>
              <a:buFont typeface="Arial"/>
              <a:buChar char="•"/>
              <a:tabLst>
                <a:tab pos="354965" algn="l"/>
                <a:tab pos="355600" algn="l"/>
              </a:tabLst>
            </a:pPr>
            <a:r>
              <a:rPr lang="en-GB" sz="2000" spc="55" dirty="0">
                <a:cs typeface="Tahoma"/>
              </a:rPr>
              <a:t>Free: Apple iOS and Android - connection required</a:t>
            </a:r>
          </a:p>
          <a:p>
            <a:pPr marL="355600" indent="-342900">
              <a:lnSpc>
                <a:spcPct val="100000"/>
              </a:lnSpc>
              <a:buClr>
                <a:srgbClr val="0071BA"/>
              </a:buClr>
              <a:buFont typeface="Arial"/>
              <a:buChar char="•"/>
              <a:tabLst>
                <a:tab pos="354965" algn="l"/>
                <a:tab pos="355600" algn="l"/>
              </a:tabLst>
            </a:pPr>
            <a:r>
              <a:rPr lang="en-GB" sz="2000" dirty="0">
                <a:cs typeface="Tahoma"/>
              </a:rPr>
              <a:t>Initially standalone, existing systems not compatible</a:t>
            </a:r>
          </a:p>
          <a:p>
            <a:pPr marL="355600" indent="-342900">
              <a:lnSpc>
                <a:spcPct val="100000"/>
              </a:lnSpc>
              <a:buClr>
                <a:srgbClr val="0071BA"/>
              </a:buClr>
              <a:buFont typeface="Arial"/>
              <a:buChar char="•"/>
              <a:tabLst>
                <a:tab pos="354965" algn="l"/>
                <a:tab pos="355600" algn="l"/>
              </a:tabLst>
            </a:pPr>
            <a:r>
              <a:rPr lang="en-GB" sz="2000" dirty="0">
                <a:cs typeface="Tahoma"/>
              </a:rPr>
              <a:t>Transition: “roll out” not “big bang” </a:t>
            </a:r>
          </a:p>
          <a:p>
            <a:pPr marL="355600" indent="-342900">
              <a:lnSpc>
                <a:spcPct val="100000"/>
              </a:lnSpc>
              <a:spcBef>
                <a:spcPts val="2405"/>
              </a:spcBef>
              <a:buClr>
                <a:srgbClr val="0071BA"/>
              </a:buClr>
              <a:buFont typeface="Arial"/>
              <a:buChar char="•"/>
              <a:tabLst>
                <a:tab pos="354965" algn="l"/>
                <a:tab pos="355600" algn="l"/>
              </a:tabLst>
            </a:pPr>
            <a:endParaRPr sz="2000" dirty="0">
              <a:cs typeface="Tahoma"/>
            </a:endParaRPr>
          </a:p>
        </p:txBody>
      </p:sp>
      <p:pic>
        <p:nvPicPr>
          <p:cNvPr id="9" name="Picture 8" descr="A picture containing icon&#10;&#10;Description automatically generated">
            <a:extLst>
              <a:ext uri="{FF2B5EF4-FFF2-40B4-BE49-F238E27FC236}">
                <a16:creationId xmlns:a16="http://schemas.microsoft.com/office/drawing/2014/main" id="{D7864066-85E1-4085-8BA0-236031EA14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177" y="3825744"/>
            <a:ext cx="1555750" cy="833703"/>
          </a:xfrm>
          <a:prstGeom prst="rect">
            <a:avLst/>
          </a:prstGeom>
        </p:spPr>
      </p:pic>
      <p:pic>
        <p:nvPicPr>
          <p:cNvPr id="10" name="Picture 9" descr="Logo, company name&#10;&#10;Description automatically generated">
            <a:extLst>
              <a:ext uri="{FF2B5EF4-FFF2-40B4-BE49-F238E27FC236}">
                <a16:creationId xmlns:a16="http://schemas.microsoft.com/office/drawing/2014/main" id="{654B03D9-3623-4AFC-B330-22DF67DA2B0E}"/>
              </a:ext>
            </a:extLst>
          </p:cNvPr>
          <p:cNvPicPr>
            <a:picLocks noChangeAspect="1"/>
          </p:cNvPicPr>
          <p:nvPr/>
        </p:nvPicPr>
        <p:blipFill rotWithShape="1">
          <a:blip r:embed="rId5">
            <a:extLst>
              <a:ext uri="{28A0092B-C50C-407E-A947-70E740481C1C}">
                <a14:useLocalDpi xmlns:a14="http://schemas.microsoft.com/office/drawing/2010/main" val="0"/>
              </a:ext>
            </a:extLst>
          </a:blip>
          <a:srcRect l="6666" t="23791" r="8195" b="22875"/>
          <a:stretch/>
        </p:blipFill>
        <p:spPr>
          <a:xfrm>
            <a:off x="7266436" y="2590800"/>
            <a:ext cx="2362200" cy="986515"/>
          </a:xfrm>
          <a:prstGeom prst="rect">
            <a:avLst/>
          </a:prstGeom>
        </p:spPr>
      </p:pic>
      <p:pic>
        <p:nvPicPr>
          <p:cNvPr id="12" name="Picture 11" descr="Logo, company name&#10;&#10;Description automatically generated">
            <a:extLst>
              <a:ext uri="{FF2B5EF4-FFF2-40B4-BE49-F238E27FC236}">
                <a16:creationId xmlns:a16="http://schemas.microsoft.com/office/drawing/2014/main" id="{644AEA6D-E784-4402-8633-19B5AD73CF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4777186"/>
            <a:ext cx="1617927" cy="845497"/>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17C9C526-B551-4A34-8BC9-5DC00AE38E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7539" y="3671884"/>
            <a:ext cx="2247900" cy="856873"/>
          </a:xfrm>
          <a:prstGeom prst="rect">
            <a:avLst/>
          </a:prstGeom>
        </p:spPr>
      </p:pic>
      <p:pic>
        <p:nvPicPr>
          <p:cNvPr id="14" name="Picture 13" descr="Logo&#10;&#10;Description automatically generated">
            <a:extLst>
              <a:ext uri="{FF2B5EF4-FFF2-40B4-BE49-F238E27FC236}">
                <a16:creationId xmlns:a16="http://schemas.microsoft.com/office/drawing/2014/main" id="{A4134365-01E1-4946-A947-7704057826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667" y="2709803"/>
            <a:ext cx="1712853" cy="709641"/>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2B2DA84-F759-4673-AFBB-533A81E32D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3672" y="4881708"/>
            <a:ext cx="1799412" cy="1088644"/>
          </a:xfrm>
          <a:prstGeom prst="rect">
            <a:avLst/>
          </a:prstGeom>
        </p:spPr>
      </p:pic>
      <p:sp>
        <p:nvSpPr>
          <p:cNvPr id="17" name="object 3">
            <a:extLst>
              <a:ext uri="{FF2B5EF4-FFF2-40B4-BE49-F238E27FC236}">
                <a16:creationId xmlns:a16="http://schemas.microsoft.com/office/drawing/2014/main" id="{8E5EB7BA-1087-E34C-B697-60656A2E28E0}"/>
              </a:ext>
            </a:extLst>
          </p:cNvPr>
          <p:cNvSpPr txBox="1"/>
          <p:nvPr/>
        </p:nvSpPr>
        <p:spPr>
          <a:xfrm>
            <a:off x="7315200" y="3048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Tree>
    <p:extLst>
      <p:ext uri="{BB962C8B-B14F-4D97-AF65-F5344CB8AC3E}">
        <p14:creationId xmlns:p14="http://schemas.microsoft.com/office/powerpoint/2010/main" val="259383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13FA3044-B2BD-F948-B6D0-8368629574E5}"/>
              </a:ext>
            </a:extLst>
          </p:cNvPr>
          <p:cNvPicPr/>
          <p:nvPr/>
        </p:nvPicPr>
        <p:blipFill rotWithShape="1">
          <a:blip r:embed="rId3" cstate="print"/>
          <a:srcRect l="1235"/>
          <a:stretch/>
        </p:blipFill>
        <p:spPr>
          <a:xfrm>
            <a:off x="0" y="-76200"/>
            <a:ext cx="12192000" cy="2104734"/>
          </a:xfrm>
          <a:prstGeom prst="rect">
            <a:avLst/>
          </a:prstGeom>
        </p:spPr>
      </p:pic>
      <p:sp>
        <p:nvSpPr>
          <p:cNvPr id="17" name="object 3">
            <a:extLst>
              <a:ext uri="{FF2B5EF4-FFF2-40B4-BE49-F238E27FC236}">
                <a16:creationId xmlns:a16="http://schemas.microsoft.com/office/drawing/2014/main" id="{AFA6444A-CED6-D34A-B33D-2F27388C4086}"/>
              </a:ext>
            </a:extLst>
          </p:cNvPr>
          <p:cNvSpPr txBox="1"/>
          <p:nvPr/>
        </p:nvSpPr>
        <p:spPr>
          <a:xfrm>
            <a:off x="7315200" y="3048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4" name="object 4"/>
          <p:cNvSpPr txBox="1"/>
          <p:nvPr/>
        </p:nvSpPr>
        <p:spPr>
          <a:xfrm>
            <a:off x="287337" y="1066800"/>
            <a:ext cx="7408545" cy="44307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GB" sz="2800" b="0" i="0" u="none" strike="noStrike" kern="1200" cap="none" spc="-150" normalizeH="0" baseline="0" noProof="0" dirty="0">
                <a:ln>
                  <a:noFill/>
                </a:ln>
                <a:solidFill>
                  <a:srgbClr val="0071BA"/>
                </a:solidFill>
                <a:effectLst/>
                <a:uLnTx/>
                <a:uFillTx/>
                <a:ea typeface="+mn-ea"/>
                <a:cs typeface="Lucida Sans Unicode"/>
              </a:rPr>
              <a:t>How it works</a:t>
            </a:r>
            <a:endParaRPr kumimoji="0" sz="2250" b="0" i="0" u="none" strike="noStrike" kern="1200" cap="none" spc="-150" normalizeH="0" baseline="0" noProof="0" dirty="0">
              <a:ln>
                <a:noFill/>
              </a:ln>
              <a:solidFill>
                <a:prstClr val="black"/>
              </a:solidFill>
              <a:effectLst/>
              <a:uLnTx/>
              <a:uFillTx/>
              <a:ea typeface="+mn-ea"/>
              <a:cs typeface="Lucida Sans Unicode"/>
            </a:endParaRPr>
          </a:p>
        </p:txBody>
      </p:sp>
      <p:sp>
        <p:nvSpPr>
          <p:cNvPr id="11" name="object 5">
            <a:extLst>
              <a:ext uri="{FF2B5EF4-FFF2-40B4-BE49-F238E27FC236}">
                <a16:creationId xmlns:a16="http://schemas.microsoft.com/office/drawing/2014/main" id="{A352B343-7991-4006-9588-4F904CA0B9B5}"/>
              </a:ext>
            </a:extLst>
          </p:cNvPr>
          <p:cNvSpPr txBox="1"/>
          <p:nvPr/>
        </p:nvSpPr>
        <p:spPr>
          <a:xfrm>
            <a:off x="287337" y="1600200"/>
            <a:ext cx="7180263" cy="5874044"/>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GB" sz="2000" b="1" i="0" u="none" strike="noStrike" kern="1200" cap="none" spc="-10" normalizeH="0" baseline="0" noProof="0" dirty="0">
                <a:ln>
                  <a:noFill/>
                </a:ln>
                <a:solidFill>
                  <a:prstClr val="black"/>
                </a:solidFill>
                <a:effectLst/>
                <a:uLnTx/>
                <a:uFillTx/>
                <a:ea typeface="+mn-ea"/>
                <a:cs typeface="Tahoma"/>
              </a:rPr>
              <a:t>Database:</a:t>
            </a:r>
            <a:endParaRPr kumimoji="0" lang="en-GB" sz="2000" b="1" i="0" u="none" strike="noStrike" kern="1200" cap="none" spc="-15" normalizeH="0" baseline="0" noProof="0" dirty="0">
              <a:ln>
                <a:noFill/>
              </a:ln>
              <a:solidFill>
                <a:prstClr val="black"/>
              </a:solidFill>
              <a:effectLst/>
              <a:uLnTx/>
              <a:uFillTx/>
              <a:ea typeface="+mn-ea"/>
              <a:cs typeface="Tahoma"/>
            </a:endParaRPr>
          </a:p>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ea typeface="+mn-ea"/>
              <a:cs typeface="Tahoma"/>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Requires internet/mobile connection </a:t>
            </a:r>
          </a:p>
          <a:p>
            <a:pPr marL="12700" marR="0" lvl="0" indent="0" algn="l" defTabSz="914400" rtl="0" eaLnBrk="1" fontAlgn="auto" latinLnBrk="0" hangingPunct="1">
              <a:lnSpc>
                <a:spcPct val="100000"/>
              </a:lnSpc>
              <a:spcBef>
                <a:spcPts val="2395"/>
              </a:spcBef>
              <a:spcAft>
                <a:spcPts val="0"/>
              </a:spcAft>
              <a:buClrTx/>
              <a:buSzTx/>
              <a:buFontTx/>
              <a:buNone/>
              <a:tabLst/>
              <a:defRPr/>
            </a:pPr>
            <a:r>
              <a:rPr kumimoji="0" lang="en-GB" sz="2000" b="1" i="0" u="none" strike="noStrike" kern="1200" cap="none" spc="10" normalizeH="0" baseline="0" noProof="0" dirty="0">
                <a:ln>
                  <a:noFill/>
                </a:ln>
                <a:solidFill>
                  <a:prstClr val="black"/>
                </a:solidFill>
                <a:effectLst/>
                <a:uLnTx/>
                <a:uFillTx/>
                <a:ea typeface="+mn-ea"/>
                <a:cs typeface="Tahoma"/>
              </a:rPr>
              <a:t>What happens at the site gates?</a:t>
            </a:r>
            <a:endParaRPr kumimoji="0" lang="en-GB" sz="2000" b="0" i="0" u="none" strike="noStrike" kern="1200" cap="none" spc="0" normalizeH="0" baseline="0" noProof="0" dirty="0">
              <a:ln>
                <a:noFill/>
              </a:ln>
              <a:solidFill>
                <a:prstClr val="black"/>
              </a:solidFill>
              <a:effectLst/>
              <a:uLnTx/>
              <a:uFillTx/>
              <a:ea typeface="+mn-ea"/>
              <a:cs typeface="Tahoma"/>
            </a:endParaRPr>
          </a:p>
          <a:p>
            <a:pPr marL="355600" marR="0" lvl="0" indent="-342900" algn="l" defTabSz="914400" rtl="0" eaLnBrk="1" fontAlgn="auto" latinLnBrk="0" hangingPunct="1">
              <a:lnSpc>
                <a:spcPct val="100000"/>
              </a:lnSpc>
              <a:spcBef>
                <a:spcPts val="2405"/>
              </a:spcBef>
              <a:spcAft>
                <a:spcPts val="0"/>
              </a:spcAft>
              <a:buClr>
                <a:srgbClr val="0071BA"/>
              </a:buClr>
              <a:buSzTx/>
              <a:buFont typeface="Arial"/>
              <a:buChar char="•"/>
              <a:tabLst>
                <a:tab pos="354965" algn="l"/>
                <a:tab pos="355600" algn="l"/>
              </a:tabLst>
              <a:defRPr/>
            </a:pPr>
            <a:r>
              <a:rPr kumimoji="0" lang="en-GB" sz="20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Contactless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kumimoji="0" lang="en-GB" sz="2000" b="0" i="0" u="none" strike="noStrike" kern="1200" cap="none" spc="55" normalizeH="0" baseline="0" noProof="0" dirty="0">
                <a:ln>
                  <a:noFill/>
                </a:ln>
                <a:solidFill>
                  <a:prstClr val="black"/>
                </a:solidFill>
                <a:effectLst/>
                <a:uLnTx/>
                <a:uFillTx/>
                <a:ea typeface="+mn-ea"/>
                <a:cs typeface="Tahoma"/>
              </a:rPr>
              <a:t>QR code</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kumimoji="0" lang="en-GB" sz="2000" b="0" i="0" u="none" strike="noStrike" kern="1200" cap="none" spc="55" normalizeH="0" baseline="0" noProof="0" dirty="0">
                <a:ln>
                  <a:noFill/>
                </a:ln>
                <a:solidFill>
                  <a:prstClr val="black"/>
                </a:solidFill>
                <a:effectLst/>
                <a:uLnTx/>
                <a:uFillTx/>
                <a:ea typeface="+mn-ea"/>
                <a:cs typeface="Tahoma"/>
              </a:rPr>
              <a:t>Manual</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spc="55" dirty="0">
                <a:solidFill>
                  <a:prstClr val="black"/>
                </a:solidFill>
                <a:cs typeface="Tahoma"/>
              </a:rPr>
              <a:t>Support</a:t>
            </a:r>
          </a:p>
          <a:p>
            <a:pPr marL="12700" marR="0" lvl="0" algn="l" defTabSz="914400" rtl="0" eaLnBrk="1" fontAlgn="auto" latinLnBrk="0" hangingPunct="1">
              <a:lnSpc>
                <a:spcPct val="100000"/>
              </a:lnSpc>
              <a:spcBef>
                <a:spcPts val="0"/>
              </a:spcBef>
              <a:spcAft>
                <a:spcPts val="0"/>
              </a:spcAft>
              <a:buClr>
                <a:srgbClr val="0071BA"/>
              </a:buClr>
              <a:buSzTx/>
              <a:tabLst>
                <a:tab pos="354965" algn="l"/>
                <a:tab pos="355600" algn="l"/>
              </a:tabLst>
              <a:defRPr/>
            </a:pPr>
            <a:endParaRPr kumimoji="0" lang="en-GB" sz="2000" b="0" i="0" u="none" strike="noStrike" kern="1200" cap="none" spc="55" normalizeH="0" baseline="0" noProof="0" dirty="0">
              <a:ln>
                <a:noFill/>
              </a:ln>
              <a:solidFill>
                <a:prstClr val="black"/>
              </a:solidFill>
              <a:effectLst/>
              <a:uLnTx/>
              <a:uFillTx/>
              <a:ea typeface="+mn-ea"/>
              <a:cs typeface="Tahoma"/>
            </a:endParaRPr>
          </a:p>
          <a:p>
            <a:pPr marL="12700" marR="0" lvl="0" algn="l" defTabSz="914400" rtl="0" eaLnBrk="1" fontAlgn="auto" latinLnBrk="0" hangingPunct="1">
              <a:lnSpc>
                <a:spcPct val="100000"/>
              </a:lnSpc>
              <a:spcBef>
                <a:spcPts val="0"/>
              </a:spcBef>
              <a:spcAft>
                <a:spcPts val="0"/>
              </a:spcAft>
              <a:buClr>
                <a:srgbClr val="0071BA"/>
              </a:buClr>
              <a:buSzTx/>
              <a:tabLst>
                <a:tab pos="354965" algn="l"/>
                <a:tab pos="355600" algn="l"/>
              </a:tabLst>
              <a:defRPr/>
            </a:pPr>
            <a:r>
              <a:rPr lang="en-GB" sz="2000" b="1" spc="55" dirty="0">
                <a:solidFill>
                  <a:prstClr val="black"/>
                </a:solidFill>
                <a:cs typeface="Tahoma"/>
              </a:rPr>
              <a:t>Existing systems</a:t>
            </a:r>
            <a:r>
              <a:rPr kumimoji="0" lang="en-GB" sz="2000" b="1" i="0" u="none" strike="noStrike" kern="1200" cap="none" spc="55" normalizeH="0" baseline="0" noProof="0" dirty="0">
                <a:ln>
                  <a:noFill/>
                </a:ln>
                <a:solidFill>
                  <a:prstClr val="black"/>
                </a:solidFill>
                <a:effectLst/>
                <a:uLnTx/>
                <a:uFillTx/>
                <a:ea typeface="+mn-ea"/>
                <a:cs typeface="Tahoma"/>
              </a:rPr>
              <a:t> </a:t>
            </a:r>
          </a:p>
          <a:p>
            <a:pPr marL="355600" marR="0" lvl="0" indent="-342900" algn="l" defTabSz="914400" rtl="0" eaLnBrk="1" fontAlgn="auto" latinLnBrk="0" hangingPunct="1">
              <a:lnSpc>
                <a:spcPct val="100000"/>
              </a:lnSpc>
              <a:spcBef>
                <a:spcPts val="2405"/>
              </a:spcBef>
              <a:spcAft>
                <a:spcPts val="0"/>
              </a:spcAft>
              <a:buClr>
                <a:srgbClr val="0071BA"/>
              </a:buClr>
              <a:buSzTx/>
              <a:buFont typeface="Arial"/>
              <a:buChar char="•"/>
              <a:tabLst>
                <a:tab pos="354965" algn="l"/>
                <a:tab pos="355600" algn="l"/>
              </a:tabLst>
              <a:defRPr/>
            </a:pPr>
            <a:r>
              <a:rPr kumimoji="0" lang="en-GB" sz="20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April: no immediate impact</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kumimoji="0" lang="en-GB" sz="2000" b="0" i="0" u="none" strike="noStrike" kern="1200" cap="none" spc="55" normalizeH="0" baseline="0" noProof="0" dirty="0">
                <a:ln>
                  <a:noFill/>
                </a:ln>
                <a:solidFill>
                  <a:prstClr val="black"/>
                </a:solidFill>
                <a:effectLst/>
                <a:uLnTx/>
                <a:uFillTx/>
                <a:ea typeface="+mn-ea"/>
                <a:cs typeface="Tahoma"/>
              </a:rPr>
              <a:t>Period of transition</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spc="55" dirty="0">
                <a:solidFill>
                  <a:prstClr val="black"/>
                </a:solidFill>
                <a:cs typeface="Tahoma"/>
              </a:rPr>
              <a:t>Employers expected/encouraged to migrate over time</a:t>
            </a:r>
          </a:p>
          <a:p>
            <a:pPr marL="12700" marR="0" lvl="0" algn="l" defTabSz="914400" rtl="0" eaLnBrk="1" fontAlgn="auto" latinLnBrk="0" hangingPunct="1">
              <a:lnSpc>
                <a:spcPct val="100000"/>
              </a:lnSpc>
              <a:spcBef>
                <a:spcPts val="0"/>
              </a:spcBef>
              <a:spcAft>
                <a:spcPts val="0"/>
              </a:spcAft>
              <a:buClr>
                <a:srgbClr val="0071BA"/>
              </a:buClr>
              <a:buSzTx/>
              <a:tabLst>
                <a:tab pos="354965" algn="l"/>
                <a:tab pos="355600" algn="l"/>
              </a:tabLst>
              <a:defRPr/>
            </a:pPr>
            <a:endParaRPr kumimoji="0" lang="en-GB" sz="2000" b="1" i="0" u="none" strike="noStrike" kern="1200" cap="none" spc="55" normalizeH="0" baseline="0" noProof="0" dirty="0">
              <a:ln>
                <a:noFill/>
              </a:ln>
              <a:solidFill>
                <a:prstClr val="black"/>
              </a:solidFill>
              <a:effectLst/>
              <a:uLnTx/>
              <a:uFillTx/>
              <a:ea typeface="+mn-ea"/>
              <a:cs typeface="Tahoma"/>
            </a:endParaRPr>
          </a:p>
          <a:p>
            <a:pPr marL="355600" marR="0" lvl="0" indent="-342900" algn="l" defTabSz="914400" rtl="0" eaLnBrk="1" fontAlgn="auto" latinLnBrk="0" hangingPunct="1">
              <a:lnSpc>
                <a:spcPct val="100000"/>
              </a:lnSpc>
              <a:spcBef>
                <a:spcPts val="2405"/>
              </a:spcBef>
              <a:spcAft>
                <a:spcPts val="0"/>
              </a:spcAft>
              <a:buClr>
                <a:srgbClr val="0071BA"/>
              </a:buClr>
              <a:buSzTx/>
              <a:buFont typeface="Arial"/>
              <a:buChar char="•"/>
              <a:tabLst>
                <a:tab pos="354965" algn="l"/>
                <a:tab pos="355600" algn="l"/>
              </a:tabLst>
              <a:defRPr/>
            </a:pPr>
            <a:endParaRPr kumimoji="0" sz="2000" b="0" i="0" u="none" strike="noStrike" kern="1200" cap="none" spc="0" normalizeH="0" baseline="0" noProof="0" dirty="0">
              <a:ln>
                <a:noFill/>
              </a:ln>
              <a:solidFill>
                <a:prstClr val="black"/>
              </a:solidFill>
              <a:effectLst/>
              <a:uLnTx/>
              <a:uFillTx/>
              <a:ea typeface="+mn-ea"/>
              <a:cs typeface="Tahoma"/>
            </a:endParaRPr>
          </a:p>
        </p:txBody>
      </p:sp>
      <p:grpSp>
        <p:nvGrpSpPr>
          <p:cNvPr id="15" name="Group 14">
            <a:extLst>
              <a:ext uri="{FF2B5EF4-FFF2-40B4-BE49-F238E27FC236}">
                <a16:creationId xmlns:a16="http://schemas.microsoft.com/office/drawing/2014/main" id="{75228D4A-0524-6B4F-979A-1E0F12E88284}"/>
              </a:ext>
            </a:extLst>
          </p:cNvPr>
          <p:cNvGrpSpPr/>
          <p:nvPr/>
        </p:nvGrpSpPr>
        <p:grpSpPr>
          <a:xfrm>
            <a:off x="5334000" y="1752600"/>
            <a:ext cx="6281695" cy="4343400"/>
            <a:chOff x="6815793" y="2417745"/>
            <a:chExt cx="4842807" cy="3297256"/>
          </a:xfrm>
        </p:grpSpPr>
        <p:pic>
          <p:nvPicPr>
            <p:cNvPr id="14" name="Picture 13">
              <a:extLst>
                <a:ext uri="{FF2B5EF4-FFF2-40B4-BE49-F238E27FC236}">
                  <a16:creationId xmlns:a16="http://schemas.microsoft.com/office/drawing/2014/main" id="{6483995B-FE26-D944-B940-D69E6CEBA9D7}"/>
                </a:ext>
              </a:extLst>
            </p:cNvPr>
            <p:cNvPicPr>
              <a:picLocks noChangeAspect="1"/>
            </p:cNvPicPr>
            <p:nvPr/>
          </p:nvPicPr>
          <p:blipFill>
            <a:blip r:embed="rId4">
              <a:extLst>
                <a:ext uri="{28A0092B-C50C-407E-A947-70E740481C1C}">
                  <a14:useLocalDpi xmlns:a14="http://schemas.microsoft.com/office/drawing/2010/main" val="0"/>
                </a:ext>
              </a:extLst>
            </a:blip>
            <a:srcRect t="5419" b="5419"/>
            <a:stretch/>
          </p:blipFill>
          <p:spPr>
            <a:xfrm>
              <a:off x="9801873" y="2590800"/>
              <a:ext cx="1856727" cy="2930854"/>
            </a:xfrm>
            <a:prstGeom prst="rect">
              <a:avLst/>
            </a:prstGeom>
          </p:spPr>
        </p:pic>
        <p:grpSp>
          <p:nvGrpSpPr>
            <p:cNvPr id="7" name="Group 6">
              <a:extLst>
                <a:ext uri="{FF2B5EF4-FFF2-40B4-BE49-F238E27FC236}">
                  <a16:creationId xmlns:a16="http://schemas.microsoft.com/office/drawing/2014/main" id="{EDA15129-6D71-704D-A4FB-F64C6555D294}"/>
                </a:ext>
              </a:extLst>
            </p:cNvPr>
            <p:cNvGrpSpPr/>
            <p:nvPr/>
          </p:nvGrpSpPr>
          <p:grpSpPr>
            <a:xfrm>
              <a:off x="6815793" y="2417745"/>
              <a:ext cx="1794807" cy="3297256"/>
              <a:chOff x="6730456" y="2417745"/>
              <a:chExt cx="1794807" cy="3297256"/>
            </a:xfrm>
          </p:grpSpPr>
          <p:pic>
            <p:nvPicPr>
              <p:cNvPr id="8" name="Picture 7">
                <a:extLst>
                  <a:ext uri="{FF2B5EF4-FFF2-40B4-BE49-F238E27FC236}">
                    <a16:creationId xmlns:a16="http://schemas.microsoft.com/office/drawing/2014/main" id="{58F1ED40-E923-CF4A-8B75-0931F194EB05}"/>
                  </a:ext>
                </a:extLst>
              </p:cNvPr>
              <p:cNvPicPr>
                <a:picLocks noChangeAspect="1"/>
              </p:cNvPicPr>
              <p:nvPr/>
            </p:nvPicPr>
            <p:blipFill>
              <a:blip r:embed="rId5">
                <a:extLst>
                  <a:ext uri="{28A0092B-C50C-407E-A947-70E740481C1C}">
                    <a14:useLocalDpi xmlns:a14="http://schemas.microsoft.com/office/drawing/2010/main" val="0"/>
                  </a:ext>
                </a:extLst>
              </a:blip>
              <a:srcRect l="1816" r="1816"/>
              <a:stretch/>
            </p:blipFill>
            <p:spPr>
              <a:xfrm>
                <a:off x="6730456" y="2417745"/>
                <a:ext cx="1794807" cy="3297256"/>
              </a:xfrm>
              <a:prstGeom prst="rect">
                <a:avLst/>
              </a:prstGeom>
            </p:spPr>
          </p:pic>
          <p:pic>
            <p:nvPicPr>
              <p:cNvPr id="9" name="Picture 8" descr="Icon&#10;&#10;Description automatically generated">
                <a:extLst>
                  <a:ext uri="{FF2B5EF4-FFF2-40B4-BE49-F238E27FC236}">
                    <a16:creationId xmlns:a16="http://schemas.microsoft.com/office/drawing/2014/main" id="{4CFEC412-A46D-6C4F-A751-7D69D319D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862" y="4647694"/>
                <a:ext cx="305250" cy="304331"/>
              </a:xfrm>
              <a:prstGeom prst="rect">
                <a:avLst/>
              </a:prstGeom>
            </p:spPr>
          </p:pic>
        </p:grpSp>
        <p:pic>
          <p:nvPicPr>
            <p:cNvPr id="10" name="Graphic 9" descr="Database with solid fill">
              <a:extLst>
                <a:ext uri="{FF2B5EF4-FFF2-40B4-BE49-F238E27FC236}">
                  <a16:creationId xmlns:a16="http://schemas.microsoft.com/office/drawing/2014/main" id="{4208F8BE-890F-C24A-9110-2BFD9C9803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25263" y="3277892"/>
              <a:ext cx="1380737" cy="1380737"/>
            </a:xfrm>
            <a:prstGeom prst="rect">
              <a:avLst/>
            </a:prstGeom>
          </p:spPr>
        </p:pic>
        <p:cxnSp>
          <p:nvCxnSpPr>
            <p:cNvPr id="12" name="Straight Arrow Connector 11">
              <a:extLst>
                <a:ext uri="{FF2B5EF4-FFF2-40B4-BE49-F238E27FC236}">
                  <a16:creationId xmlns:a16="http://schemas.microsoft.com/office/drawing/2014/main" id="{C7ADC261-5773-E846-9CA0-2E3BEB7FA66A}"/>
                </a:ext>
              </a:extLst>
            </p:cNvPr>
            <p:cNvCxnSpPr>
              <a:cxnSpLocks/>
            </p:cNvCxnSpPr>
            <p:nvPr/>
          </p:nvCxnSpPr>
          <p:spPr>
            <a:xfrm>
              <a:off x="9633726" y="3955560"/>
              <a:ext cx="331394"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B37C605-A538-694E-80D5-93064E6D4D34}"/>
                </a:ext>
              </a:extLst>
            </p:cNvPr>
            <p:cNvCxnSpPr>
              <a:cxnSpLocks/>
            </p:cNvCxnSpPr>
            <p:nvPr/>
          </p:nvCxnSpPr>
          <p:spPr>
            <a:xfrm>
              <a:off x="8427226" y="3942860"/>
              <a:ext cx="331394"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23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B15C3BFC-F121-E74F-87EC-DE6C44C05053}"/>
              </a:ext>
            </a:extLst>
          </p:cNvPr>
          <p:cNvPicPr/>
          <p:nvPr/>
        </p:nvPicPr>
        <p:blipFill rotWithShape="1">
          <a:blip r:embed="rId4" cstate="print"/>
          <a:srcRect l="1235"/>
          <a:stretch/>
        </p:blipFill>
        <p:spPr>
          <a:xfrm>
            <a:off x="0" y="-76200"/>
            <a:ext cx="12192000" cy="2104734"/>
          </a:xfrm>
          <a:prstGeom prst="rect">
            <a:avLst/>
          </a:prstGeom>
        </p:spPr>
      </p:pic>
      <p:sp>
        <p:nvSpPr>
          <p:cNvPr id="8" name="object 3">
            <a:extLst>
              <a:ext uri="{FF2B5EF4-FFF2-40B4-BE49-F238E27FC236}">
                <a16:creationId xmlns:a16="http://schemas.microsoft.com/office/drawing/2014/main" id="{1CE2E6F2-B689-5A43-AF0F-1E7490E3270D}"/>
              </a:ext>
            </a:extLst>
          </p:cNvPr>
          <p:cNvSpPr txBox="1"/>
          <p:nvPr/>
        </p:nvSpPr>
        <p:spPr>
          <a:xfrm>
            <a:off x="7315200" y="3048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4" name="object 4"/>
          <p:cNvSpPr txBox="1"/>
          <p:nvPr/>
        </p:nvSpPr>
        <p:spPr>
          <a:xfrm>
            <a:off x="287337" y="1066800"/>
            <a:ext cx="7408545" cy="44307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GB" sz="2800" b="0" i="0" u="none" strike="noStrike" kern="1200" cap="none" spc="-150" normalizeH="0" baseline="0" noProof="0" dirty="0">
                <a:ln>
                  <a:noFill/>
                </a:ln>
                <a:solidFill>
                  <a:srgbClr val="0071BA"/>
                </a:solidFill>
                <a:effectLst/>
                <a:uLnTx/>
                <a:uFillTx/>
                <a:ea typeface="+mn-ea"/>
                <a:cs typeface="Lucida Sans Unicode"/>
              </a:rPr>
              <a:t>What next?</a:t>
            </a:r>
            <a:endParaRPr kumimoji="0" sz="2250" b="0" i="0" u="none" strike="noStrike" kern="1200" cap="none" spc="-150" normalizeH="0" baseline="0" noProof="0" dirty="0">
              <a:ln>
                <a:noFill/>
              </a:ln>
              <a:solidFill>
                <a:prstClr val="black"/>
              </a:solidFill>
              <a:effectLst/>
              <a:uLnTx/>
              <a:uFillTx/>
              <a:ea typeface="+mn-ea"/>
              <a:cs typeface="Lucida Sans Unicode"/>
            </a:endParaRPr>
          </a:p>
        </p:txBody>
      </p:sp>
      <p:graphicFrame>
        <p:nvGraphicFramePr>
          <p:cNvPr id="2" name="Object 1">
            <a:hlinkClick r:id="" action="ppaction://ole?verb=0"/>
            <a:extLst>
              <a:ext uri="{FF2B5EF4-FFF2-40B4-BE49-F238E27FC236}">
                <a16:creationId xmlns:a16="http://schemas.microsoft.com/office/drawing/2014/main" id="{9F599A23-814C-4EFB-B569-2F3FC5D44BC3}"/>
              </a:ext>
            </a:extLst>
          </p:cNvPr>
          <p:cNvGraphicFramePr>
            <a:graphicFrameLocks noChangeAspect="1"/>
          </p:cNvGraphicFramePr>
          <p:nvPr>
            <p:extLst>
              <p:ext uri="{D42A27DB-BD31-4B8C-83A1-F6EECF244321}">
                <p14:modId xmlns:p14="http://schemas.microsoft.com/office/powerpoint/2010/main" val="3714310786"/>
              </p:ext>
            </p:extLst>
          </p:nvPr>
        </p:nvGraphicFramePr>
        <p:xfrm>
          <a:off x="685800" y="1538445"/>
          <a:ext cx="9601200" cy="5272087"/>
        </p:xfrm>
        <a:graphic>
          <a:graphicData uri="http://schemas.openxmlformats.org/presentationml/2006/ole">
            <mc:AlternateContent xmlns:mc="http://schemas.openxmlformats.org/markup-compatibility/2006">
              <mc:Choice xmlns:v="urn:schemas-microsoft-com:vml" Requires="v">
                <p:oleObj spid="_x0000_s1041" name="Presentation" r:id="rId5" imgW="6096018" imgH="3428992" progId="PowerPoint.Show.12">
                  <p:embed/>
                </p:oleObj>
              </mc:Choice>
              <mc:Fallback>
                <p:oleObj name="Presentation" r:id="rId5" imgW="6096018" imgH="3428992" progId="PowerPoint.Show.12">
                  <p:embed/>
                  <p:pic>
                    <p:nvPicPr>
                      <p:cNvPr id="0" name=""/>
                      <p:cNvPicPr/>
                      <p:nvPr/>
                    </p:nvPicPr>
                    <p:blipFill>
                      <a:blip r:embed="rId6"/>
                      <a:stretch>
                        <a:fillRect/>
                      </a:stretch>
                    </p:blipFill>
                    <p:spPr>
                      <a:xfrm>
                        <a:off x="685800" y="1538445"/>
                        <a:ext cx="9601200" cy="5272087"/>
                      </a:xfrm>
                      <a:prstGeom prst="rect">
                        <a:avLst/>
                      </a:prstGeom>
                    </p:spPr>
                  </p:pic>
                </p:oleObj>
              </mc:Fallback>
            </mc:AlternateContent>
          </a:graphicData>
        </a:graphic>
      </p:graphicFrame>
    </p:spTree>
    <p:extLst>
      <p:ext uri="{BB962C8B-B14F-4D97-AF65-F5344CB8AC3E}">
        <p14:creationId xmlns:p14="http://schemas.microsoft.com/office/powerpoint/2010/main" val="167127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4" name="object 4"/>
          <p:cNvSpPr txBox="1">
            <a:spLocks noGrp="1"/>
          </p:cNvSpPr>
          <p:nvPr>
            <p:ph type="title"/>
          </p:nvPr>
        </p:nvSpPr>
        <p:spPr>
          <a:xfrm>
            <a:off x="269049" y="1143000"/>
            <a:ext cx="3769551" cy="443070"/>
          </a:xfrm>
          <a:prstGeom prst="rect">
            <a:avLst/>
          </a:prstGeom>
        </p:spPr>
        <p:txBody>
          <a:bodyPr vert="horz" wrap="square" lIns="0" tIns="12065" rIns="0" bIns="0" rtlCol="0">
            <a:spAutoFit/>
          </a:bodyPr>
          <a:lstStyle/>
          <a:p>
            <a:pPr marL="12700">
              <a:lnSpc>
                <a:spcPct val="100000"/>
              </a:lnSpc>
              <a:spcBef>
                <a:spcPts val="95"/>
              </a:spcBef>
            </a:pPr>
            <a:r>
              <a:rPr lang="en-GB" sz="2800" spc="-120" dirty="0">
                <a:solidFill>
                  <a:srgbClr val="0071BA"/>
                </a:solidFill>
                <a:latin typeface="+mn-lt"/>
                <a:cs typeface="Lucida Sans Unicode"/>
              </a:rPr>
              <a:t>Recap</a:t>
            </a:r>
            <a:endParaRPr sz="2800" dirty="0">
              <a:latin typeface="+mn-lt"/>
              <a:cs typeface="Lucida Sans Unicode"/>
            </a:endParaRPr>
          </a:p>
        </p:txBody>
      </p:sp>
      <p:sp>
        <p:nvSpPr>
          <p:cNvPr id="5" name="object 5"/>
          <p:cNvSpPr txBox="1"/>
          <p:nvPr/>
        </p:nvSpPr>
        <p:spPr>
          <a:xfrm>
            <a:off x="287337" y="1585544"/>
            <a:ext cx="10914063" cy="5030223"/>
          </a:xfrm>
          <a:prstGeom prst="rect">
            <a:avLst/>
          </a:prstGeom>
        </p:spPr>
        <p:txBody>
          <a:bodyPr vert="horz" wrap="square" lIns="0" tIns="13335" rIns="0" bIns="0" rtlCol="0">
            <a:spAutoFit/>
          </a:bodyPr>
          <a:lstStyle/>
          <a:p>
            <a:pPr marL="355600" indent="-342900">
              <a:lnSpc>
                <a:spcPct val="100000"/>
              </a:lnSpc>
              <a:spcBef>
                <a:spcPts val="2400"/>
              </a:spcBef>
              <a:buClr>
                <a:srgbClr val="0071BA"/>
              </a:buClr>
              <a:buFont typeface="Arial"/>
              <a:buChar char="•"/>
              <a:tabLst>
                <a:tab pos="354965" algn="l"/>
                <a:tab pos="355600" algn="l"/>
              </a:tabLst>
            </a:pPr>
            <a:endParaRPr lang="en-GB" sz="600" spc="55" dirty="0">
              <a:cs typeface="Tahoma"/>
            </a:endParaRP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The app is called CSCS Smart Check, and it is free</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 card checking app for those responsible for checking cards on site</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Not an app for individuals to store details of their cards, e.g. My CSCS, MyECS or Smart PAL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Cards that are not smart will have the option of using a manual entry check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Does not store info about the card or card holder – simply checks that the card is valid and displays info printed on the card</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Available from 1</a:t>
            </a:r>
            <a:r>
              <a:rPr lang="en-GB" sz="2000" spc="55" baseline="30000" dirty="0">
                <a:cs typeface="Tahoma"/>
              </a:rPr>
              <a:t>st</a:t>
            </a:r>
            <a:r>
              <a:rPr lang="en-GB" sz="2000" spc="55" dirty="0">
                <a:cs typeface="Tahoma"/>
              </a:rPr>
              <a:t> April: download from the Apple Store or Google Play Store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Onboarded in May: CSWIP, IPAF, ADSA, CISRS, LEEA, CPCS, ACE, DSA, MPQC, SEIRS, Trainthepainter, ICATS</a:t>
            </a:r>
            <a:r>
              <a:rPr lang="en-GB" sz="2000" spc="55">
                <a:cs typeface="Tahoma"/>
              </a:rPr>
              <a:t>. </a:t>
            </a:r>
            <a:endParaRPr sz="2000" dirty="0">
              <a:solidFill>
                <a:srgbClr val="0070C0"/>
              </a:solidFill>
              <a:latin typeface="Tahoma"/>
              <a:cs typeface="Tahoma"/>
            </a:endParaRPr>
          </a:p>
        </p:txBody>
      </p:sp>
    </p:spTree>
    <p:extLst>
      <p:ext uri="{BB962C8B-B14F-4D97-AF65-F5344CB8AC3E}">
        <p14:creationId xmlns:p14="http://schemas.microsoft.com/office/powerpoint/2010/main" val="1330476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1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1752</TotalTime>
  <Words>953</Words>
  <Application>Microsoft Office PowerPoint</Application>
  <PresentationFormat>Widescreen</PresentationFormat>
  <Paragraphs>153</Paragraphs>
  <Slides>11</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Lucida Sans Unicode</vt:lpstr>
      <vt:lpstr>Tahoma</vt:lpstr>
      <vt:lpstr>Tw Cen MT</vt:lpstr>
      <vt:lpstr>Wingdings</vt:lpstr>
      <vt:lpstr>Office Theme</vt:lpstr>
      <vt:lpstr>Presentation</vt:lpstr>
      <vt:lpstr>Webinar 4: 31st March 2022</vt:lpstr>
      <vt:lpstr>Overview</vt:lpstr>
      <vt:lpstr>Background</vt:lpstr>
      <vt:lpstr>Complexity</vt:lpstr>
      <vt:lpstr>PowerPoint Presentation</vt:lpstr>
      <vt:lpstr>PowerPoint Presentation</vt:lpstr>
      <vt:lpstr>PowerPoint Presentation</vt:lpstr>
      <vt:lpstr>PowerPoint Presentation</vt:lpstr>
      <vt:lpstr>Recap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UK briefing: 15th February 2022</dc:title>
  <dc:creator>communications</dc:creator>
  <cp:lastModifiedBy>Alan O'Neile</cp:lastModifiedBy>
  <cp:revision>76</cp:revision>
  <dcterms:created xsi:type="dcterms:W3CDTF">2022-02-07T13:27:22Z</dcterms:created>
  <dcterms:modified xsi:type="dcterms:W3CDTF">2022-03-31T14:53:10Z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2021-11-02T00:00:00Z</vt:filetime>
  </property>
  <property fmtid="{D5CDD505-2E9C-101B-9397-08002B2CF9AE}" pid="3" name="Creator">
    <vt:lpwstr>Adobe Acrobat Pro DC (32-bit) 21.7.20099</vt:lpwstr>
  </property>
  <property fmtid="{D5CDD505-2E9C-101B-9397-08002B2CF9AE}" pid="4" name="LastSaved">
    <vt:filetime>2022-02-07T00:00:00Z</vt:filetime>
  </property>
</Properties>
</file>